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309" r:id="rId5"/>
    <p:sldId id="305" r:id="rId6"/>
    <p:sldId id="310" r:id="rId7"/>
    <p:sldId id="296" r:id="rId8"/>
    <p:sldId id="298" r:id="rId9"/>
    <p:sldId id="300" r:id="rId10"/>
    <p:sldId id="306" r:id="rId11"/>
    <p:sldId id="312" r:id="rId12"/>
    <p:sldId id="314" r:id="rId13"/>
    <p:sldId id="315" r:id="rId14"/>
    <p:sldId id="31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9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F0A0D-3A37-0CFF-195A-835885CBEA34}" v="2" dt="2024-11-04T07:09:29.844"/>
    <p1510:client id="{D49DF2C0-46BE-CD84-C4E5-0C246B203309}" v="429" dt="2024-11-02T10:21:57.321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360" y="-11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F68BC-C0C1-4740-B1BC-01AF8EFFB980}" type="datetimeFigureOut">
              <a:rPr lang="en-US" smtClean="0"/>
              <a:t>11/21/2024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82FD2-F864-2E4E-ACF0-2DBC196A70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14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63ED7B-F282-42DA-DF6C-E1A22A0963A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61535" y="0"/>
            <a:ext cx="1556021" cy="64693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E5A8C65-DAAF-1BA1-B402-11FC946C6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0" y="0"/>
            <a:ext cx="7024495" cy="6858000"/>
          </a:xfrm>
          <a:custGeom>
            <a:avLst/>
            <a:gdLst>
              <a:gd name="connsiteX0" fmla="*/ 7024495 w 7024495"/>
              <a:gd name="connsiteY0" fmla="*/ 0 h 6858000"/>
              <a:gd name="connsiteX1" fmla="*/ 1701752 w 7024495"/>
              <a:gd name="connsiteY1" fmla="*/ 0 h 6858000"/>
              <a:gd name="connsiteX2" fmla="*/ 0 w 7024495"/>
              <a:gd name="connsiteY2" fmla="*/ 6837396 h 6858000"/>
              <a:gd name="connsiteX3" fmla="*/ 0 w 7024495"/>
              <a:gd name="connsiteY3" fmla="*/ 6858000 h 6858000"/>
              <a:gd name="connsiteX4" fmla="*/ 7024495 w 7024495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4495" h="6858000">
                <a:moveTo>
                  <a:pt x="7024495" y="0"/>
                </a:moveTo>
                <a:lnTo>
                  <a:pt x="1701752" y="0"/>
                </a:lnTo>
                <a:lnTo>
                  <a:pt x="0" y="6837396"/>
                </a:lnTo>
                <a:lnTo>
                  <a:pt x="0" y="6858000"/>
                </a:lnTo>
                <a:lnTo>
                  <a:pt x="7024495" y="6858000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181CB1F-4A11-0F01-BFFC-C34C900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8706" y="2456733"/>
            <a:ext cx="8124873" cy="1639939"/>
          </a:xfrm>
          <a:custGeom>
            <a:avLst/>
            <a:gdLst>
              <a:gd name="connsiteX0" fmla="*/ 0 w 8124873"/>
              <a:gd name="connsiteY0" fmla="*/ 0 h 1639939"/>
              <a:gd name="connsiteX1" fmla="*/ 7391297 w 8124873"/>
              <a:gd name="connsiteY1" fmla="*/ 0 h 1639939"/>
              <a:gd name="connsiteX2" fmla="*/ 7794750 w 8124873"/>
              <a:gd name="connsiteY2" fmla="*/ 0 h 1639939"/>
              <a:gd name="connsiteX3" fmla="*/ 8124873 w 8124873"/>
              <a:gd name="connsiteY3" fmla="*/ 0 h 1639939"/>
              <a:gd name="connsiteX4" fmla="*/ 8124873 w 8124873"/>
              <a:gd name="connsiteY4" fmla="*/ 1639939 h 1639939"/>
              <a:gd name="connsiteX5" fmla="*/ 7391297 w 8124873"/>
              <a:gd name="connsiteY5" fmla="*/ 1639939 h 1639939"/>
              <a:gd name="connsiteX6" fmla="*/ 7391297 w 8124873"/>
              <a:gd name="connsiteY6" fmla="*/ 1639938 h 1639939"/>
              <a:gd name="connsiteX7" fmla="*/ 318542 w 8124873"/>
              <a:gd name="connsiteY7" fmla="*/ 1639938 h 1639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4873" h="1639939">
                <a:moveTo>
                  <a:pt x="0" y="0"/>
                </a:moveTo>
                <a:lnTo>
                  <a:pt x="7391297" y="0"/>
                </a:lnTo>
                <a:lnTo>
                  <a:pt x="7794750" y="0"/>
                </a:lnTo>
                <a:lnTo>
                  <a:pt x="8124873" y="0"/>
                </a:lnTo>
                <a:lnTo>
                  <a:pt x="8124873" y="1639939"/>
                </a:lnTo>
                <a:lnTo>
                  <a:pt x="7391297" y="1639939"/>
                </a:lnTo>
                <a:lnTo>
                  <a:pt x="7391297" y="1639938"/>
                </a:lnTo>
                <a:lnTo>
                  <a:pt x="318542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320040" rIns="914400">
            <a:noAutofit/>
          </a:bodyPr>
          <a:lstStyle>
            <a:lvl1pPr algn="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3800" y="4398264"/>
            <a:ext cx="3913632" cy="2066544"/>
          </a:xfrm>
        </p:spPr>
        <p:txBody>
          <a:bodyPr>
            <a:normAutofit/>
          </a:bodyPr>
          <a:lstStyle>
            <a:lvl1pPr marL="0" indent="0" algn="r">
              <a:buNone/>
              <a:defRPr sz="2400" spc="14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70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772D93E-C550-4461-E6B7-EBCA7CAEC8DF}"/>
              </a:ext>
            </a:extLst>
          </p:cNvPr>
          <p:cNvCxnSpPr>
            <a:cxnSpLocks/>
          </p:cNvCxnSpPr>
          <p:nvPr userDrawn="1"/>
        </p:nvCxnSpPr>
        <p:spPr>
          <a:xfrm rot="10800000" flipV="1">
            <a:off x="0" y="0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0" y="824686"/>
            <a:ext cx="715415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rIns="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8" name="Content Placeholder 27">
            <a:extLst>
              <a:ext uri="{FF2B5EF4-FFF2-40B4-BE49-F238E27FC236}">
                <a16:creationId xmlns:a16="http://schemas.microsoft.com/office/drawing/2014/main" id="{F44119C9-6F5C-7546-AD19-0BF20ADDC75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5280" y="822960"/>
            <a:ext cx="3447288" cy="1636776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800" b="0" i="0" cap="none" spc="100" baseline="0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 algn="l">
              <a:lnSpc>
                <a:spcPct val="9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109728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 marL="1463040" indent="-347472" algn="l"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83A65A-D347-71C9-F4A2-8F5D4497FD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380" y="745435"/>
            <a:ext cx="1783010" cy="611256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08CD67-7152-A02B-8A2F-B44E9CCAD7F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1E31B1-712C-1978-83E4-9E3ECD0784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591037-E4B7-3E09-BA80-2781FA313B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7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DB38D4-7FDC-CF1E-11BB-77F17318EA0F}"/>
              </a:ext>
            </a:extLst>
          </p:cNvPr>
          <p:cNvCxnSpPr>
            <a:cxnSpLocks/>
          </p:cNvCxnSpPr>
          <p:nvPr userDrawn="1"/>
        </p:nvCxnSpPr>
        <p:spPr>
          <a:xfrm>
            <a:off x="11358643" y="-1"/>
            <a:ext cx="815945" cy="265825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24">
            <a:extLst>
              <a:ext uri="{FF2B5EF4-FFF2-40B4-BE49-F238E27FC236}">
                <a16:creationId xmlns:a16="http://schemas.microsoft.com/office/drawing/2014/main" id="{DD9C70C7-DFF6-E2A2-DE7B-BC92ABB79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4684"/>
            <a:ext cx="11605600" cy="1639937"/>
          </a:xfrm>
          <a:custGeom>
            <a:avLst/>
            <a:gdLst>
              <a:gd name="connsiteX0" fmla="*/ 0 w 11605600"/>
              <a:gd name="connsiteY0" fmla="*/ 0 h 1639937"/>
              <a:gd name="connsiteX1" fmla="*/ 11094087 w 11605600"/>
              <a:gd name="connsiteY1" fmla="*/ 0 h 1639937"/>
              <a:gd name="connsiteX2" fmla="*/ 11605600 w 11605600"/>
              <a:gd name="connsiteY2" fmla="*/ 1639937 h 1639937"/>
              <a:gd name="connsiteX3" fmla="*/ 0 w 11605600"/>
              <a:gd name="connsiteY3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05600" h="1639937">
                <a:moveTo>
                  <a:pt x="0" y="0"/>
                </a:moveTo>
                <a:lnTo>
                  <a:pt x="11094087" y="0"/>
                </a:lnTo>
                <a:lnTo>
                  <a:pt x="11605600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" y="2834640"/>
            <a:ext cx="10963656" cy="336499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DA7886EF-42A0-8181-94BD-571DD643FAE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F0088F06-F129-FC4D-62B9-F84E6E9D71F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D5AF822-23A2-2003-F247-1F8A8971B6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64409"/>
            <a:ext cx="1030877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914400" rIns="274320" anchor="ctr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07208"/>
            <a:ext cx="296265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Font typeface="+mj-lt"/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4pPr>
            <a:lvl5pPr marL="825246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26280" y="2807208"/>
            <a:ext cx="5870448" cy="377647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B84AAD-AEFA-72DF-A9D3-B05DB73AA34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390909" y="0"/>
            <a:ext cx="1801091" cy="56378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647ABC-651C-24EE-FF93-479691A878C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641100"/>
            <a:ext cx="1269089" cy="32169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4174A-AF61-B3ED-D2D3-D4907E76EFD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635B1-52DB-F4F3-C150-16E791979B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BE7E41-6985-1806-6624-980D9A9DCBF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0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2AF3450-104B-47D0-B01B-DC08566F9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6175" y="0"/>
            <a:ext cx="8505825" cy="6858000"/>
          </a:xfrm>
          <a:custGeom>
            <a:avLst/>
            <a:gdLst>
              <a:gd name="connsiteX0" fmla="*/ 1701752 w 8505825"/>
              <a:gd name="connsiteY0" fmla="*/ 0 h 6858000"/>
              <a:gd name="connsiteX1" fmla="*/ 8505825 w 8505825"/>
              <a:gd name="connsiteY1" fmla="*/ 0 h 6858000"/>
              <a:gd name="connsiteX2" fmla="*/ 8505825 w 8505825"/>
              <a:gd name="connsiteY2" fmla="*/ 6858000 h 6858000"/>
              <a:gd name="connsiteX3" fmla="*/ 0 w 8505825"/>
              <a:gd name="connsiteY3" fmla="*/ 6858000 h 6858000"/>
              <a:gd name="connsiteX4" fmla="*/ 0 w 8505825"/>
              <a:gd name="connsiteY4" fmla="*/ 6837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5825" h="6858000">
                <a:moveTo>
                  <a:pt x="1701752" y="0"/>
                </a:moveTo>
                <a:lnTo>
                  <a:pt x="8505825" y="0"/>
                </a:lnTo>
                <a:lnTo>
                  <a:pt x="8505825" y="6858000"/>
                </a:lnTo>
                <a:lnTo>
                  <a:pt x="0" y="6858000"/>
                </a:lnTo>
                <a:lnTo>
                  <a:pt x="0" y="683739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48883C19-EC0B-F5B5-3520-45CB8039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9635"/>
            <a:ext cx="8261729" cy="1639938"/>
          </a:xfrm>
          <a:custGeom>
            <a:avLst/>
            <a:gdLst>
              <a:gd name="connsiteX0" fmla="*/ 0 w 8353169"/>
              <a:gd name="connsiteY0" fmla="*/ 0 h 1639938"/>
              <a:gd name="connsiteX1" fmla="*/ 693683 w 8353169"/>
              <a:gd name="connsiteY1" fmla="*/ 0 h 1639938"/>
              <a:gd name="connsiteX2" fmla="*/ 826338 w 8353169"/>
              <a:gd name="connsiteY2" fmla="*/ 0 h 1639938"/>
              <a:gd name="connsiteX3" fmla="*/ 8353169 w 8353169"/>
              <a:gd name="connsiteY3" fmla="*/ 0 h 1639938"/>
              <a:gd name="connsiteX4" fmla="*/ 8049138 w 8353169"/>
              <a:gd name="connsiteY4" fmla="*/ 1639938 h 1639938"/>
              <a:gd name="connsiteX5" fmla="*/ 826338 w 8353169"/>
              <a:gd name="connsiteY5" fmla="*/ 1639938 h 1639938"/>
              <a:gd name="connsiteX6" fmla="*/ 693683 w 8353169"/>
              <a:gd name="connsiteY6" fmla="*/ 1639938 h 1639938"/>
              <a:gd name="connsiteX7" fmla="*/ 0 w 8353169"/>
              <a:gd name="connsiteY7" fmla="*/ 1639938 h 163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53169" h="1639938">
                <a:moveTo>
                  <a:pt x="0" y="0"/>
                </a:moveTo>
                <a:lnTo>
                  <a:pt x="693683" y="0"/>
                </a:lnTo>
                <a:lnTo>
                  <a:pt x="826338" y="0"/>
                </a:lnTo>
                <a:lnTo>
                  <a:pt x="8353169" y="0"/>
                </a:lnTo>
                <a:lnTo>
                  <a:pt x="8049138" y="1639938"/>
                </a:lnTo>
                <a:lnTo>
                  <a:pt x="826338" y="1639938"/>
                </a:lnTo>
                <a:lnTo>
                  <a:pt x="693683" y="1639938"/>
                </a:lnTo>
                <a:lnTo>
                  <a:pt x="0" y="163993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>
            <a:noAutofit/>
          </a:bodyPr>
          <a:lstStyle>
            <a:lvl1pPr>
              <a:defRPr sz="36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816" y="2907792"/>
            <a:ext cx="2952599" cy="1781642"/>
          </a:xfrm>
        </p:spPr>
        <p:txBody>
          <a:bodyPr>
            <a:normAutofit/>
          </a:bodyPr>
          <a:lstStyle>
            <a:lvl1pPr marL="0" indent="0" algn="l"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5B022C-E8CF-07D5-65AC-D3D3D5CC77A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8615" y="0"/>
            <a:ext cx="1000226" cy="4036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4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411815-04EC-3B42-4164-952C53388853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5226" y="0"/>
            <a:ext cx="826338" cy="345274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F6C27894-E7FC-B60E-EF80-41F0D47C64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392" y="2770632"/>
            <a:ext cx="3383280" cy="353926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spc="100" baseline="0">
                <a:solidFill>
                  <a:schemeClr val="tx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65CDB64-A6D6-6F40-CFD6-29E72D8ABD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032" y="0"/>
            <a:ext cx="7876033" cy="6858000"/>
          </a:xfrm>
          <a:custGeom>
            <a:avLst/>
            <a:gdLst>
              <a:gd name="connsiteX0" fmla="*/ 1579547 w 7876033"/>
              <a:gd name="connsiteY0" fmla="*/ 0 h 6858000"/>
              <a:gd name="connsiteX1" fmla="*/ 7876033 w 7876033"/>
              <a:gd name="connsiteY1" fmla="*/ 0 h 6858000"/>
              <a:gd name="connsiteX2" fmla="*/ 7876033 w 7876033"/>
              <a:gd name="connsiteY2" fmla="*/ 6858000 h 6858000"/>
              <a:gd name="connsiteX3" fmla="*/ 0 w 7876033"/>
              <a:gd name="connsiteY3" fmla="*/ 6858000 h 6858000"/>
              <a:gd name="connsiteX4" fmla="*/ 1013709 w 7876033"/>
              <a:gd name="connsiteY4" fmla="*/ 2456730 h 6858000"/>
              <a:gd name="connsiteX5" fmla="*/ 2519005 w 7876033"/>
              <a:gd name="connsiteY5" fmla="*/ 2456730 h 6858000"/>
              <a:gd name="connsiteX6" fmla="*/ 2927016 w 7876033"/>
              <a:gd name="connsiteY6" fmla="*/ 824686 h 6858000"/>
              <a:gd name="connsiteX7" fmla="*/ 1389604 w 7876033"/>
              <a:gd name="connsiteY7" fmla="*/ 8246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76033" h="6858000">
                <a:moveTo>
                  <a:pt x="1579547" y="0"/>
                </a:moveTo>
                <a:lnTo>
                  <a:pt x="7876033" y="0"/>
                </a:lnTo>
                <a:lnTo>
                  <a:pt x="7876033" y="6858000"/>
                </a:lnTo>
                <a:lnTo>
                  <a:pt x="0" y="6858000"/>
                </a:lnTo>
                <a:lnTo>
                  <a:pt x="1013709" y="2456730"/>
                </a:lnTo>
                <a:lnTo>
                  <a:pt x="2519005" y="2456730"/>
                </a:lnTo>
                <a:lnTo>
                  <a:pt x="2927016" y="824686"/>
                </a:lnTo>
                <a:lnTo>
                  <a:pt x="1389604" y="824686"/>
                </a:ln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0C50E73C-A08D-5560-7A59-B04AB6C271C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6C42DAA-CA98-405C-5B3D-03942AF60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230E47-E1DF-D844-BA20-327CF9A268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DAAD1A05-EA94-DECA-8016-0944B51494F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004" y="0"/>
            <a:ext cx="10585637" cy="6858000"/>
          </a:xfrm>
          <a:custGeom>
            <a:avLst/>
            <a:gdLst>
              <a:gd name="connsiteX0" fmla="*/ 0 w 10585637"/>
              <a:gd name="connsiteY0" fmla="*/ 0 h 6858000"/>
              <a:gd name="connsiteX1" fmla="*/ 8457914 w 10585637"/>
              <a:gd name="connsiteY1" fmla="*/ 0 h 6858000"/>
              <a:gd name="connsiteX2" fmla="*/ 10585637 w 10585637"/>
              <a:gd name="connsiteY2" fmla="*/ 6858000 h 6858000"/>
              <a:gd name="connsiteX3" fmla="*/ 2134498 w 10585637"/>
              <a:gd name="connsiteY3" fmla="*/ 6858000 h 6858000"/>
              <a:gd name="connsiteX4" fmla="*/ 0 w 10585637"/>
              <a:gd name="connsiteY4" fmla="*/ 14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5637" h="6858000">
                <a:moveTo>
                  <a:pt x="0" y="0"/>
                </a:moveTo>
                <a:lnTo>
                  <a:pt x="8457914" y="0"/>
                </a:lnTo>
                <a:lnTo>
                  <a:pt x="10585637" y="6858000"/>
                </a:lnTo>
                <a:lnTo>
                  <a:pt x="2134498" y="6858000"/>
                </a:lnTo>
                <a:lnTo>
                  <a:pt x="0" y="147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93E3242-AD58-8F66-E664-E86E45BAD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2612978"/>
            <a:ext cx="11222181" cy="1632044"/>
          </a:xfrm>
          <a:custGeom>
            <a:avLst/>
            <a:gdLst>
              <a:gd name="connsiteX0" fmla="*/ 0 w 11222181"/>
              <a:gd name="connsiteY0" fmla="*/ 0 h 1632044"/>
              <a:gd name="connsiteX1" fmla="*/ 10725289 w 11222181"/>
              <a:gd name="connsiteY1" fmla="*/ 0 h 1632044"/>
              <a:gd name="connsiteX2" fmla="*/ 11222181 w 11222181"/>
              <a:gd name="connsiteY2" fmla="*/ 1632044 h 1632044"/>
              <a:gd name="connsiteX3" fmla="*/ 496892 w 11222181"/>
              <a:gd name="connsiteY3" fmla="*/ 1632044 h 163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22181" h="1632044">
                <a:moveTo>
                  <a:pt x="0" y="0"/>
                </a:moveTo>
                <a:lnTo>
                  <a:pt x="10725289" y="0"/>
                </a:lnTo>
                <a:lnTo>
                  <a:pt x="11222181" y="1632044"/>
                </a:lnTo>
                <a:lnTo>
                  <a:pt x="496892" y="163204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65414-3CF9-C6C5-6C64-6DDC6F29EC44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5C2F26-E104-EC3D-9D33-3663DD824926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5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FFA9AF-B92E-6FB6-2C75-96A5AFEB1E04}"/>
              </a:ext>
            </a:extLst>
          </p:cNvPr>
          <p:cNvCxnSpPr>
            <a:cxnSpLocks/>
          </p:cNvCxnSpPr>
          <p:nvPr/>
        </p:nvCxnSpPr>
        <p:spPr>
          <a:xfrm>
            <a:off x="9033794" y="-19737"/>
            <a:ext cx="1608697" cy="5990769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469568F-F17C-4C3C-9A6F-ED292B601115}"/>
              </a:ext>
            </a:extLst>
          </p:cNvPr>
          <p:cNvSpPr/>
          <p:nvPr userDrawn="1"/>
        </p:nvSpPr>
        <p:spPr>
          <a:xfrm>
            <a:off x="2043953" y="2205318"/>
            <a:ext cx="8104094" cy="23128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5631C-448A-3364-05F2-D4C7F9CA6C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266980" cy="6858000"/>
          </a:xfrm>
          <a:custGeom>
            <a:avLst/>
            <a:gdLst>
              <a:gd name="connsiteX0" fmla="*/ 0 w 10266980"/>
              <a:gd name="connsiteY0" fmla="*/ 0 h 6858000"/>
              <a:gd name="connsiteX1" fmla="*/ 8414327 w 10266980"/>
              <a:gd name="connsiteY1" fmla="*/ 0 h 6858000"/>
              <a:gd name="connsiteX2" fmla="*/ 10266980 w 10266980"/>
              <a:gd name="connsiteY2" fmla="*/ 6858000 h 6858000"/>
              <a:gd name="connsiteX3" fmla="*/ 0 w 102669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6980" h="6858000">
                <a:moveTo>
                  <a:pt x="0" y="0"/>
                </a:moveTo>
                <a:lnTo>
                  <a:pt x="8414327" y="0"/>
                </a:lnTo>
                <a:lnTo>
                  <a:pt x="1026698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DBAD2210-AFD2-BF88-9107-E2A5FFD0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084831"/>
            <a:ext cx="11099173" cy="2852929"/>
          </a:xfrm>
          <a:custGeom>
            <a:avLst/>
            <a:gdLst>
              <a:gd name="connsiteX0" fmla="*/ 0 w 11099173"/>
              <a:gd name="connsiteY0" fmla="*/ 0 h 2852929"/>
              <a:gd name="connsiteX1" fmla="*/ 8926491 w 11099173"/>
              <a:gd name="connsiteY1" fmla="*/ 0 h 2852929"/>
              <a:gd name="connsiteX2" fmla="*/ 8926491 w 11099173"/>
              <a:gd name="connsiteY2" fmla="*/ 2 h 2852929"/>
              <a:gd name="connsiteX3" fmla="*/ 10398992 w 11099173"/>
              <a:gd name="connsiteY3" fmla="*/ 2 h 2852929"/>
              <a:gd name="connsiteX4" fmla="*/ 11099173 w 11099173"/>
              <a:gd name="connsiteY4" fmla="*/ 2852929 h 2852929"/>
              <a:gd name="connsiteX5" fmla="*/ 8298450 w 11099173"/>
              <a:gd name="connsiteY5" fmla="*/ 2852929 h 2852929"/>
              <a:gd name="connsiteX6" fmla="*/ 8298450 w 11099173"/>
              <a:gd name="connsiteY6" fmla="*/ 2852927 h 2852929"/>
              <a:gd name="connsiteX7" fmla="*/ 0 w 11099173"/>
              <a:gd name="connsiteY7" fmla="*/ 2852927 h 285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099173" h="2852929">
                <a:moveTo>
                  <a:pt x="0" y="0"/>
                </a:moveTo>
                <a:lnTo>
                  <a:pt x="8926491" y="0"/>
                </a:lnTo>
                <a:lnTo>
                  <a:pt x="8926491" y="2"/>
                </a:lnTo>
                <a:lnTo>
                  <a:pt x="10398992" y="2"/>
                </a:lnTo>
                <a:lnTo>
                  <a:pt x="11099173" y="2852929"/>
                </a:lnTo>
                <a:lnTo>
                  <a:pt x="8298450" y="2852929"/>
                </a:lnTo>
                <a:lnTo>
                  <a:pt x="8298450" y="2852927"/>
                </a:lnTo>
                <a:lnTo>
                  <a:pt x="0" y="285292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bIns="1371600" anchor="b">
            <a:noAutofit/>
          </a:bodyPr>
          <a:lstStyle>
            <a:lvl1pPr algn="l">
              <a:defRPr sz="36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392" y="3666744"/>
            <a:ext cx="9079992" cy="1051560"/>
          </a:xfrm>
        </p:spPr>
        <p:txBody>
          <a:bodyPr tIns="91440">
            <a:normAutofit/>
          </a:bodyPr>
          <a:lstStyle>
            <a:lvl1pPr marL="0" indent="0" algn="l">
              <a:buNone/>
              <a:defRPr sz="2400" spc="3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545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3A7F7468-D0CF-4B30-965A-D9066D6C2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  <a:custGeom>
            <a:avLst/>
            <a:gdLst>
              <a:gd name="connsiteX0" fmla="*/ 408011 w 7242048"/>
              <a:gd name="connsiteY0" fmla="*/ 0 h 1632045"/>
              <a:gd name="connsiteX1" fmla="*/ 7242048 w 7242048"/>
              <a:gd name="connsiteY1" fmla="*/ 0 h 1632045"/>
              <a:gd name="connsiteX2" fmla="*/ 6834037 w 7242048"/>
              <a:gd name="connsiteY2" fmla="*/ 1632044 h 1632045"/>
              <a:gd name="connsiteX3" fmla="*/ 826338 w 7242048"/>
              <a:gd name="connsiteY3" fmla="*/ 1632044 h 1632045"/>
              <a:gd name="connsiteX4" fmla="*/ 826338 w 7242048"/>
              <a:gd name="connsiteY4" fmla="*/ 1632045 h 1632045"/>
              <a:gd name="connsiteX5" fmla="*/ 0 w 7242048"/>
              <a:gd name="connsiteY5" fmla="*/ 1632045 h 1632045"/>
              <a:gd name="connsiteX6" fmla="*/ 0 w 7242048"/>
              <a:gd name="connsiteY6" fmla="*/ 1632044 h 1632045"/>
              <a:gd name="connsiteX7" fmla="*/ 0 w 7242048"/>
              <a:gd name="connsiteY7" fmla="*/ 1 h 1632045"/>
              <a:gd name="connsiteX8" fmla="*/ 408011 w 7242048"/>
              <a:gd name="connsiteY8" fmla="*/ 1 h 1632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2048" h="1632045">
                <a:moveTo>
                  <a:pt x="408011" y="0"/>
                </a:moveTo>
                <a:lnTo>
                  <a:pt x="7242048" y="0"/>
                </a:lnTo>
                <a:lnTo>
                  <a:pt x="6834037" y="1632044"/>
                </a:lnTo>
                <a:lnTo>
                  <a:pt x="826338" y="1632044"/>
                </a:lnTo>
                <a:lnTo>
                  <a:pt x="826338" y="1632045"/>
                </a:lnTo>
                <a:lnTo>
                  <a:pt x="0" y="1632045"/>
                </a:lnTo>
                <a:lnTo>
                  <a:pt x="0" y="1632044"/>
                </a:lnTo>
                <a:lnTo>
                  <a:pt x="0" y="1"/>
                </a:lnTo>
                <a:lnTo>
                  <a:pt x="40801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0" anchor="ctr">
            <a:noAutofit/>
          </a:bodyPr>
          <a:lstStyle>
            <a:lvl1pPr algn="l">
              <a:lnSpc>
                <a:spcPct val="100000"/>
              </a:lnSpc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Content Placeholder 27">
            <a:extLst>
              <a:ext uri="{FF2B5EF4-FFF2-40B4-BE49-F238E27FC236}">
                <a16:creationId xmlns:a16="http://schemas.microsoft.com/office/drawing/2014/main" id="{2050A67D-B2BA-336A-36B8-35D283DEAD5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5988" y="2761488"/>
            <a:ext cx="5430837" cy="330098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83464" indent="-283464">
              <a:lnSpc>
                <a:spcPct val="100000"/>
              </a:lnSpc>
              <a:spcBef>
                <a:spcPts val="1000"/>
              </a:spcBef>
              <a:defRPr sz="1800"/>
            </a:lvl2pPr>
            <a:lvl3pPr marL="548640" indent="-283464">
              <a:lnSpc>
                <a:spcPct val="100000"/>
              </a:lnSpc>
              <a:defRPr sz="1600"/>
            </a:lvl3pPr>
            <a:lvl4pPr marL="822960" indent="-283464">
              <a:lnSpc>
                <a:spcPct val="100000"/>
              </a:lnSpc>
              <a:defRPr sz="1600"/>
            </a:lvl4pPr>
            <a:lvl5pPr marL="1097280" indent="-283464"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0DA38E85-9448-450D-A4ED-FFA79C7100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22EF1F-9171-ABED-A2E4-337828259D8E}"/>
              </a:ext>
            </a:extLst>
          </p:cNvPr>
          <p:cNvCxnSpPr>
            <a:cxnSpLocks/>
          </p:cNvCxnSpPr>
          <p:nvPr userDrawn="1"/>
        </p:nvCxnSpPr>
        <p:spPr>
          <a:xfrm flipV="1">
            <a:off x="6547104" y="0"/>
            <a:ext cx="1375201" cy="6091084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FC5A20C1-8893-A2F6-4C6B-F6904680250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D32CEF04-5959-D52F-CB9C-8B1CE0EF964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7E0A1F8-599A-4E42-C71C-F5631D7CC72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6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A390FB6-CC60-7326-1AB7-5E994D8B88A2}"/>
              </a:ext>
            </a:extLst>
          </p:cNvPr>
          <p:cNvSpPr/>
          <p:nvPr/>
        </p:nvSpPr>
        <p:spPr>
          <a:xfrm>
            <a:off x="-9235" y="-1"/>
            <a:ext cx="2939737" cy="6858001"/>
          </a:xfrm>
          <a:custGeom>
            <a:avLst/>
            <a:gdLst>
              <a:gd name="connsiteX0" fmla="*/ 800654 w 2939737"/>
              <a:gd name="connsiteY0" fmla="*/ 1 h 6858001"/>
              <a:gd name="connsiteX1" fmla="*/ 2939737 w 2939737"/>
              <a:gd name="connsiteY1" fmla="*/ 6858001 h 6858001"/>
              <a:gd name="connsiteX2" fmla="*/ 800654 w 2939737"/>
              <a:gd name="connsiteY2" fmla="*/ 6858001 h 6858001"/>
              <a:gd name="connsiteX3" fmla="*/ 0 w 2939737"/>
              <a:gd name="connsiteY3" fmla="*/ 0 h 6858001"/>
              <a:gd name="connsiteX4" fmla="*/ 800653 w 2939737"/>
              <a:gd name="connsiteY4" fmla="*/ 0 h 6858001"/>
              <a:gd name="connsiteX5" fmla="*/ 800653 w 2939737"/>
              <a:gd name="connsiteY5" fmla="*/ 6858001 h 6858001"/>
              <a:gd name="connsiteX6" fmla="*/ 0 w 2939737"/>
              <a:gd name="connsiteY6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9737" h="6858001">
                <a:moveTo>
                  <a:pt x="800654" y="1"/>
                </a:moveTo>
                <a:lnTo>
                  <a:pt x="2939737" y="6858001"/>
                </a:lnTo>
                <a:lnTo>
                  <a:pt x="800654" y="6858001"/>
                </a:lnTo>
                <a:close/>
                <a:moveTo>
                  <a:pt x="0" y="0"/>
                </a:moveTo>
                <a:lnTo>
                  <a:pt x="800653" y="0"/>
                </a:lnTo>
                <a:lnTo>
                  <a:pt x="800653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DD0CB1-E555-18FF-AE10-4DB46E71C9AB}"/>
              </a:ext>
            </a:extLst>
          </p:cNvPr>
          <p:cNvCxnSpPr>
            <a:cxnSpLocks/>
          </p:cNvCxnSpPr>
          <p:nvPr/>
        </p:nvCxnSpPr>
        <p:spPr>
          <a:xfrm flipH="1" flipV="1">
            <a:off x="791417" y="1533236"/>
            <a:ext cx="1644074" cy="535621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16E01A3-9A40-A2AF-E9CC-DA05A857AF7A}"/>
              </a:ext>
            </a:extLst>
          </p:cNvPr>
          <p:cNvSpPr/>
          <p:nvPr userDrawn="1"/>
        </p:nvSpPr>
        <p:spPr>
          <a:xfrm rot="10800000">
            <a:off x="9242505" y="0"/>
            <a:ext cx="2949493" cy="6856549"/>
          </a:xfrm>
          <a:custGeom>
            <a:avLst/>
            <a:gdLst>
              <a:gd name="connsiteX0" fmla="*/ 2949493 w 2949493"/>
              <a:gd name="connsiteY0" fmla="*/ 6856549 h 6856549"/>
              <a:gd name="connsiteX1" fmla="*/ 800653 w 2949493"/>
              <a:gd name="connsiteY1" fmla="*/ 6856549 h 6856549"/>
              <a:gd name="connsiteX2" fmla="*/ 0 w 2949493"/>
              <a:gd name="connsiteY2" fmla="*/ 6856549 h 6856549"/>
              <a:gd name="connsiteX3" fmla="*/ 0 w 2949493"/>
              <a:gd name="connsiteY3" fmla="*/ 0 h 6856549"/>
              <a:gd name="connsiteX4" fmla="*/ 801107 w 2949493"/>
              <a:gd name="connsiteY4" fmla="*/ 0 h 685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493" h="6856549">
                <a:moveTo>
                  <a:pt x="2949493" y="6856549"/>
                </a:moveTo>
                <a:lnTo>
                  <a:pt x="800653" y="6856549"/>
                </a:lnTo>
                <a:lnTo>
                  <a:pt x="0" y="6856549"/>
                </a:lnTo>
                <a:lnTo>
                  <a:pt x="0" y="0"/>
                </a:lnTo>
                <a:lnTo>
                  <a:pt x="80110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0C38C9-1782-B768-078E-73091483A95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747272" y="-36946"/>
            <a:ext cx="1644074" cy="538480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5942173C-2B01-804E-85FB-4D68140D4E1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920240" y="2039112"/>
            <a:ext cx="7982712" cy="1581912"/>
          </a:xfrm>
        </p:spPr>
        <p:txBody>
          <a:bodyPr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41A16B-3688-D842-92F4-5D2C2811539F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2111829" y="3584448"/>
            <a:ext cx="7791123" cy="61264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spc="14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5869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2FD45A-B915-6AEF-5B45-09567508BB39}"/>
              </a:ext>
            </a:extLst>
          </p:cNvPr>
          <p:cNvSpPr/>
          <p:nvPr userDrawn="1"/>
        </p:nvSpPr>
        <p:spPr>
          <a:xfrm>
            <a:off x="0" y="2266855"/>
            <a:ext cx="12192000" cy="45911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11082528" cy="156362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l">
              <a:defRPr sz="3200" cap="all" spc="3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B3A6A7-DCEF-8F0D-2339-F3B3458EB6A2}"/>
              </a:ext>
            </a:extLst>
          </p:cNvPr>
          <p:cNvGrpSpPr/>
          <p:nvPr userDrawn="1"/>
        </p:nvGrpSpPr>
        <p:grpSpPr>
          <a:xfrm>
            <a:off x="10135198" y="0"/>
            <a:ext cx="2056802" cy="6858000"/>
            <a:chOff x="10064227" y="0"/>
            <a:chExt cx="2127773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6E553B2-71B5-E210-0451-CB8F602812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93564" y="2223749"/>
              <a:ext cx="1398436" cy="46342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B097F-E5A4-EB73-3751-C880247D6F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64227" y="0"/>
              <a:ext cx="729337" cy="2266855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3CB7E4E-E392-ACEB-1431-A8DA68A52EE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5724144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068312" y="2843784"/>
            <a:ext cx="3364992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bg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bg1"/>
                </a:solidFill>
              </a:defRPr>
            </a:lvl3pPr>
            <a:lvl4pPr marL="82296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5E1EDF-E8F4-90C4-4EE9-5CCF1E17F35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92726FB-FFEB-ADB3-0C67-FE72F4DCBA5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A3CEA78-CDB0-CB26-B433-4C868965D3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5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58662D7-CF46-F937-6492-FE3D6164B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7"/>
            <a:ext cx="10191549" cy="1639937"/>
          </a:xfrm>
          <a:custGeom>
            <a:avLst/>
            <a:gdLst>
              <a:gd name="connsiteX0" fmla="*/ 0 w 10191549"/>
              <a:gd name="connsiteY0" fmla="*/ 0 h 1639937"/>
              <a:gd name="connsiteX1" fmla="*/ 135109 w 10191549"/>
              <a:gd name="connsiteY1" fmla="*/ 0 h 1639937"/>
              <a:gd name="connsiteX2" fmla="*/ 826338 w 10191549"/>
              <a:gd name="connsiteY2" fmla="*/ 0 h 1639937"/>
              <a:gd name="connsiteX3" fmla="*/ 9743633 w 10191549"/>
              <a:gd name="connsiteY3" fmla="*/ 0 h 1639937"/>
              <a:gd name="connsiteX4" fmla="*/ 10191549 w 10191549"/>
              <a:gd name="connsiteY4" fmla="*/ 1639937 h 1639937"/>
              <a:gd name="connsiteX5" fmla="*/ 826338 w 10191549"/>
              <a:gd name="connsiteY5" fmla="*/ 1639937 h 1639937"/>
              <a:gd name="connsiteX6" fmla="*/ 583025 w 10191549"/>
              <a:gd name="connsiteY6" fmla="*/ 1639937 h 1639937"/>
              <a:gd name="connsiteX7" fmla="*/ 0 w 10191549"/>
              <a:gd name="connsiteY7" fmla="*/ 1639937 h 1639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91549" h="1639937">
                <a:moveTo>
                  <a:pt x="0" y="0"/>
                </a:moveTo>
                <a:lnTo>
                  <a:pt x="135109" y="0"/>
                </a:lnTo>
                <a:lnTo>
                  <a:pt x="826338" y="0"/>
                </a:lnTo>
                <a:lnTo>
                  <a:pt x="9743633" y="0"/>
                </a:lnTo>
                <a:lnTo>
                  <a:pt x="10191549" y="1639937"/>
                </a:lnTo>
                <a:lnTo>
                  <a:pt x="826338" y="1639937"/>
                </a:lnTo>
                <a:lnTo>
                  <a:pt x="583025" y="1639937"/>
                </a:lnTo>
                <a:lnTo>
                  <a:pt x="0" y="16399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14400" rIns="182880" anchor="ctr">
            <a:noAutofit/>
          </a:bodyPr>
          <a:lstStyle>
            <a:lvl1pPr algn="l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2960" y="2843784"/>
            <a:ext cx="3739896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342900" indent="-342900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1800" spc="100">
                <a:solidFill>
                  <a:schemeClr val="tx1"/>
                </a:solidFill>
              </a:defRPr>
            </a:lvl2pPr>
            <a:lvl3pPr marL="731520" indent="-347472">
              <a:lnSpc>
                <a:spcPct val="100000"/>
              </a:lnSpc>
              <a:spcBef>
                <a:spcPts val="1000"/>
              </a:spcBef>
              <a:buFont typeface="+mj-lt"/>
              <a:buAutoNum type="alphaLcPeriod"/>
              <a:defRPr sz="1800" spc="100">
                <a:solidFill>
                  <a:schemeClr val="tx1"/>
                </a:solidFill>
              </a:defRPr>
            </a:lvl3pPr>
            <a:lvl4pPr marL="1097280" indent="-347472">
              <a:lnSpc>
                <a:spcPct val="100000"/>
              </a:lnSpc>
              <a:buFont typeface="+mj-lt"/>
              <a:buAutoNum type="arabicParenR"/>
              <a:defRPr sz="1600" spc="100">
                <a:solidFill>
                  <a:schemeClr val="tx1"/>
                </a:solidFill>
              </a:defRPr>
            </a:lvl4pPr>
            <a:lvl5pPr marL="1463040" indent="-347472">
              <a:lnSpc>
                <a:spcPct val="100000"/>
              </a:lnSpc>
              <a:buFont typeface="+mj-lt"/>
              <a:buAutoNum type="alphaLcParenR"/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7">
            <a:extLst>
              <a:ext uri="{FF2B5EF4-FFF2-40B4-BE49-F238E27FC236}">
                <a16:creationId xmlns:a16="http://schemas.microsoft.com/office/drawing/2014/main" id="{BC942EEA-C86E-05B1-BF5C-6F13A52F5B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74920" y="2843784"/>
            <a:ext cx="5824728" cy="319125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cap="all" spc="10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82296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4D7FE7-14AE-6C8F-B799-1BD57470E8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49" y="0"/>
            <a:ext cx="2000451" cy="6858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45BFC1-4E9D-0F01-ED91-44F27D54EE8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406587"/>
            <a:ext cx="1006763" cy="3451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508553F-E814-00F0-D6A7-5573C795114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1449FFC7-A582-FD77-53A9-CF0B7F2D1B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E86B4DA-B745-BBB9-6AFB-CC6723232CE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7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EE9C88-4838-9CF6-7CCD-6C2CE88647B0}"/>
              </a:ext>
            </a:extLst>
          </p:cNvPr>
          <p:cNvSpPr/>
          <p:nvPr userDrawn="1"/>
        </p:nvSpPr>
        <p:spPr>
          <a:xfrm rot="10800000" flipV="1">
            <a:off x="-5" y="-2"/>
            <a:ext cx="12191999" cy="2266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BBC4DA-F0D6-02FA-41AA-101A0D1340F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191550" y="-110490"/>
            <a:ext cx="970586" cy="3419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F74A9-AFD5-044F-DB07-4FF2F699A91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1816" y="2266854"/>
            <a:ext cx="1165768" cy="382423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8E97A-1CFD-3AF6-5FF5-E49A2943A1F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858500" y="2266854"/>
            <a:ext cx="1327650" cy="4591146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9">
            <a:extLst>
              <a:ext uri="{FF2B5EF4-FFF2-40B4-BE49-F238E27FC236}">
                <a16:creationId xmlns:a16="http://schemas.microsoft.com/office/drawing/2014/main" id="{028065BE-52F2-4F89-82A3-E5DA80527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algn="ctr">
              <a:defRPr sz="3200" cap="all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7">
            <a:extLst>
              <a:ext uri="{FF2B5EF4-FFF2-40B4-BE49-F238E27FC236}">
                <a16:creationId xmlns:a16="http://schemas.microsoft.com/office/drawing/2014/main" id="{4029C93B-5794-90B2-3E4E-BDE0F55076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828800" y="2679192"/>
            <a:ext cx="8531352" cy="3191256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1000"/>
              </a:spcAft>
              <a:buNone/>
              <a:defRPr sz="2400" b="0" i="0" cap="none" spc="140" baseline="0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1000"/>
              </a:spcBef>
              <a:buNone/>
              <a:defRPr sz="1800" spc="100">
                <a:solidFill>
                  <a:schemeClr val="tx1"/>
                </a:solidFill>
              </a:defRPr>
            </a:lvl2pPr>
            <a:lvl3pPr marL="283464" indent="-283464">
              <a:lnSpc>
                <a:spcPct val="100000"/>
              </a:lnSpc>
              <a:spcBef>
                <a:spcPts val="1000"/>
              </a:spcBef>
              <a:defRPr sz="1800" spc="100">
                <a:solidFill>
                  <a:schemeClr val="tx1"/>
                </a:solidFill>
              </a:defRPr>
            </a:lvl3pPr>
            <a:lvl4pPr marL="54864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4pPr>
            <a:lvl5pPr marL="1097280" indent="-283464">
              <a:lnSpc>
                <a:spcPct val="100000"/>
              </a:lnSpc>
              <a:defRPr sz="1600" spc="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4C3CA-7962-4B8E-8004-FBD88F0E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B5E76-E101-4994-92F5-1F540EB1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49F242-2699-411D-B3F7-3D6D480E4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4070FA0-EB95-7750-D21A-933827C6388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29785" y="-110490"/>
            <a:ext cx="1031941" cy="34198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4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30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pc="5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356350"/>
            <a:ext cx="153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74" r:id="rId3"/>
    <p:sldLayoutId id="2147483675" r:id="rId4"/>
    <p:sldLayoutId id="2147483676" r:id="rId5"/>
    <p:sldLayoutId id="2147483659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Serena Williams | Biography, Titles, &amp; Facts | Britannica">
            <a:extLst>
              <a:ext uri="{FF2B5EF4-FFF2-40B4-BE49-F238E27FC236}">
                <a16:creationId xmlns:a16="http://schemas.microsoft.com/office/drawing/2014/main" id="{9D53A2AB-6E42-9B9D-DDED-6647E113C2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7897" r="7897"/>
          <a:stretch/>
        </p:blipFill>
        <p:spPr>
          <a:xfrm>
            <a:off x="0" y="0"/>
            <a:ext cx="1026698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7F3B1A-E7D2-82A5-9C8C-9E553541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214227"/>
            <a:ext cx="11099173" cy="2852929"/>
          </a:xfrm>
        </p:spPr>
        <p:txBody>
          <a:bodyPr/>
          <a:lstStyle/>
          <a:p>
            <a:r>
              <a:rPr lang="en-US" dirty="0" err="1"/>
              <a:t>Աշխարհահռչակ</a:t>
            </a:r>
            <a:r>
              <a:rPr lang="en-US" dirty="0"/>
              <a:t> </a:t>
            </a:r>
            <a:r>
              <a:rPr lang="en-US" dirty="0" err="1"/>
              <a:t>մարզիկները</a:t>
            </a:r>
            <a:br>
              <a:rPr lang="en-US" dirty="0"/>
            </a:br>
            <a:r>
              <a:rPr lang="en-US" sz="2400" dirty="0" err="1">
                <a:latin typeface="TW Cen MT"/>
              </a:rPr>
              <a:t>Նանե</a:t>
            </a:r>
            <a:r>
              <a:rPr lang="en-US" sz="2400" dirty="0">
                <a:latin typeface="TW Cen MT"/>
              </a:rPr>
              <a:t> </a:t>
            </a:r>
            <a:r>
              <a:rPr lang="en-US" sz="2400" dirty="0" err="1">
                <a:latin typeface="TW Cen MT"/>
              </a:rPr>
              <a:t>Պլուզյան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58947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C6C8-7B03-C787-393E-1052670DBF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Կենսագրություն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E8E52-BAA4-9D61-C1BF-03CC932D82D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4162" y="2588960"/>
            <a:ext cx="6581025" cy="39479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0" err="1">
                <a:solidFill>
                  <a:srgbClr val="202122"/>
                </a:solidFill>
                <a:latin typeface="TW Cen MT"/>
              </a:rPr>
              <a:t>Նրա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հայրը՝Սեբաստիան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Նադալներ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,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նա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գործարար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 և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ունի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ապահովագրական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ընկերություն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և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ռեստորանների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ցանց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։ Մայրը՝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Աննա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Մարիա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Պարետա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,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տնային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տնտեսուհի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է, 2007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թվականից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«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Ռաֆայել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Նադալ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հիմնադրամի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»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տնօրենն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է։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Քույրը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՝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Մարիա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Իզաբել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err="1">
                <a:solidFill>
                  <a:srgbClr val="202122"/>
                </a:solidFill>
                <a:latin typeface="TW Cen MT"/>
              </a:rPr>
              <a:t>Նադալ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։</a:t>
            </a:r>
            <a:endParaRPr lang="en-US" sz="2000" b="0" dirty="0">
              <a:latin typeface="TW Cen MT"/>
            </a:endParaRPr>
          </a:p>
          <a:p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Մանկությունից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Նադալին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մարզել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նրա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հորեղբայր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՝ 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Տոնի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Նադալը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։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հարցազրույցի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ժամանակ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Նադալը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նշել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է,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որ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թենիսի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հանդեպ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սերը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իր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մեջ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սերմանել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հորեղբայրը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,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երբ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դեռ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ինքը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երեք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տարեկան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էր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: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Նրա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մյուս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հորեղբայրը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՝ 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Միգել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Անխել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Նադալը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 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եղել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պրոֆեսիոնալ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ֆուտբոլիստ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,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հանդես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է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եկել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«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Մալյորկայի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»,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այնուհետև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 «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Բարսելոնայի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» </a:t>
            </a:r>
            <a:r>
              <a:rPr lang="en-US" sz="2000" b="0" dirty="0" err="1">
                <a:solidFill>
                  <a:srgbClr val="202122"/>
                </a:solidFill>
                <a:latin typeface="TW Cen MT"/>
              </a:rPr>
              <a:t>կազմում</a:t>
            </a:r>
            <a:r>
              <a:rPr lang="en-US" sz="2000" b="0" dirty="0">
                <a:solidFill>
                  <a:srgbClr val="202122"/>
                </a:solidFill>
                <a:latin typeface="TW Cen MT"/>
              </a:rPr>
              <a:t>։</a:t>
            </a:r>
            <a:endParaRPr lang="en-US" sz="20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97154E-53B2-7752-C566-9D28516F41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F3275-4F86-80D4-67F0-1EFBB31C8E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Placeholder 8" descr="Հայտարարվել է Ռաֆայել Նադալի կարիերան ավարտելու մասին. մինչև 167 եվրո՝  մասնակցելու իր կարիերայի վերջին հանդիպմանը՝ Դևիսի գավաթում ...">
            <a:extLst>
              <a:ext uri="{FF2B5EF4-FFF2-40B4-BE49-F238E27FC236}">
                <a16:creationId xmlns:a16="http://schemas.microsoft.com/office/drawing/2014/main" id="{3E4492BC-825F-12F3-BA78-C73488C8D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97" r="24097"/>
          <a:stretch/>
        </p:blipFill>
        <p:spPr>
          <a:xfrm>
            <a:off x="6862918" y="0"/>
            <a:ext cx="5329082" cy="6858000"/>
          </a:xfrm>
          <a:custGeom>
            <a:avLst/>
            <a:gdLst>
              <a:gd name="connsiteX0" fmla="*/ 1688746 w 5730658"/>
              <a:gd name="connsiteY0" fmla="*/ 0 h 6858000"/>
              <a:gd name="connsiteX1" fmla="*/ 5730658 w 5730658"/>
              <a:gd name="connsiteY1" fmla="*/ 0 h 6858000"/>
              <a:gd name="connsiteX2" fmla="*/ 5730658 w 5730658"/>
              <a:gd name="connsiteY2" fmla="*/ 6858000 h 6858000"/>
              <a:gd name="connsiteX3" fmla="*/ 31751 w 5730658"/>
              <a:gd name="connsiteY3" fmla="*/ 6858000 h 6858000"/>
              <a:gd name="connsiteX4" fmla="*/ 31751 w 5730658"/>
              <a:gd name="connsiteY4" fmla="*/ 6857688 h 6858000"/>
              <a:gd name="connsiteX5" fmla="*/ 0 w 5730658"/>
              <a:gd name="connsiteY5" fmla="*/ 6857932 h 6858000"/>
              <a:gd name="connsiteX6" fmla="*/ 31751 w 5730658"/>
              <a:gd name="connsiteY6" fmla="*/ 6729501 h 6858000"/>
              <a:gd name="connsiteX7" fmla="*/ 31751 w 5730658"/>
              <a:gd name="connsiteY7" fmla="*/ 6681788 h 6858000"/>
              <a:gd name="connsiteX8" fmla="*/ 43547 w 5730658"/>
              <a:gd name="connsiteY8" fmla="*/ 6681788 h 6858000"/>
              <a:gd name="connsiteX9" fmla="*/ 1688746 w 5730658"/>
              <a:gd name="connsiteY9" fmla="*/ 270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30658" h="6858000">
                <a:moveTo>
                  <a:pt x="1688746" y="0"/>
                </a:moveTo>
                <a:lnTo>
                  <a:pt x="5730658" y="0"/>
                </a:lnTo>
                <a:lnTo>
                  <a:pt x="5730658" y="6858000"/>
                </a:lnTo>
                <a:lnTo>
                  <a:pt x="31751" y="6858000"/>
                </a:lnTo>
                <a:lnTo>
                  <a:pt x="31751" y="6857688"/>
                </a:lnTo>
                <a:lnTo>
                  <a:pt x="0" y="6857932"/>
                </a:lnTo>
                <a:lnTo>
                  <a:pt x="31751" y="6729501"/>
                </a:lnTo>
                <a:lnTo>
                  <a:pt x="31751" y="6681788"/>
                </a:lnTo>
                <a:lnTo>
                  <a:pt x="43547" y="6681788"/>
                </a:lnTo>
                <a:lnTo>
                  <a:pt x="1688746" y="2705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214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3947-53D8-D38E-D22B-23C98385B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8994" y="615754"/>
            <a:ext cx="7378864" cy="834291"/>
          </a:xfrm>
        </p:spPr>
        <p:txBody>
          <a:bodyPr/>
          <a:lstStyle/>
          <a:p>
            <a:r>
              <a:rPr lang="en-US" dirty="0" err="1"/>
              <a:t>Հետաքրքիր</a:t>
            </a:r>
            <a:r>
              <a:rPr lang="en-US" dirty="0"/>
              <a:t> </a:t>
            </a:r>
            <a:r>
              <a:rPr lang="en-US" dirty="0" err="1"/>
              <a:t>Փաստեր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6D5750-D755-9CB4-2B0B-D634970831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659" y="4202675"/>
            <a:ext cx="8524367" cy="157593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dirty="0" err="1">
                <a:ea typeface="+mn-lt"/>
                <a:cs typeface="+mn-lt"/>
              </a:rPr>
              <a:t>Թենիսի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dirty="0" err="1">
                <a:ea typeface="+mn-lt"/>
                <a:cs typeface="+mn-lt"/>
              </a:rPr>
              <a:t>սիրահար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dirty="0" err="1">
                <a:ea typeface="+mn-lt"/>
                <a:cs typeface="+mn-lt"/>
              </a:rPr>
              <a:t>Նադալը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սկսեց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խաղալ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թենիս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դեռ</a:t>
            </a:r>
            <a:r>
              <a:rPr lang="en-US" sz="1600" dirty="0">
                <a:ea typeface="+mn-lt"/>
                <a:cs typeface="+mn-lt"/>
              </a:rPr>
              <a:t> 3 </a:t>
            </a:r>
            <a:r>
              <a:rPr lang="en-US" sz="1600" dirty="0" err="1">
                <a:ea typeface="+mn-lt"/>
                <a:cs typeface="+mn-lt"/>
              </a:rPr>
              <a:t>տարեկանից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dirty="0" err="1">
                <a:ea typeface="+mn-lt"/>
                <a:cs typeface="+mn-lt"/>
              </a:rPr>
              <a:t>իսկ</a:t>
            </a:r>
            <a:r>
              <a:rPr lang="en-US" sz="1600" dirty="0">
                <a:ea typeface="+mn-lt"/>
                <a:cs typeface="+mn-lt"/>
              </a:rPr>
              <a:t> 8 </a:t>
            </a:r>
            <a:r>
              <a:rPr lang="en-US" sz="1600" dirty="0" err="1">
                <a:ea typeface="+mn-lt"/>
                <a:cs typeface="+mn-lt"/>
              </a:rPr>
              <a:t>տարեկանում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արդեն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մասնակցում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էր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պաշտոնական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մրցաշարերի</a:t>
            </a:r>
            <a:r>
              <a:rPr lang="en-US" sz="1600" dirty="0">
                <a:ea typeface="+mn-lt"/>
                <a:cs typeface="+mn-lt"/>
              </a:rPr>
              <a:t>։</a:t>
            </a: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1600" b="1" err="1">
                <a:ea typeface="+mn-lt"/>
                <a:cs typeface="+mn-lt"/>
              </a:rPr>
              <a:t>Հետաքրքրություն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err="1">
                <a:ea typeface="+mn-lt"/>
                <a:cs typeface="+mn-lt"/>
              </a:rPr>
              <a:t>այլ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err="1">
                <a:ea typeface="+mn-lt"/>
                <a:cs typeface="+mn-lt"/>
              </a:rPr>
              <a:t>մարզաձևերի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err="1">
                <a:ea typeface="+mn-lt"/>
                <a:cs typeface="+mn-lt"/>
              </a:rPr>
              <a:t>նկատմամբ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err="1">
                <a:ea typeface="+mn-lt"/>
                <a:cs typeface="+mn-lt"/>
              </a:rPr>
              <a:t>Նադալը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սիրով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հետևում</a:t>
            </a:r>
            <a:r>
              <a:rPr lang="en-US" sz="1600" dirty="0">
                <a:ea typeface="+mn-lt"/>
                <a:cs typeface="+mn-lt"/>
              </a:rPr>
              <a:t> է </a:t>
            </a:r>
            <a:r>
              <a:rPr lang="en-US" sz="1600" err="1">
                <a:ea typeface="+mn-lt"/>
                <a:cs typeface="+mn-lt"/>
              </a:rPr>
              <a:t>ֆուտբոլին</a:t>
            </a:r>
            <a:r>
              <a:rPr lang="en-US" sz="1600" dirty="0">
                <a:ea typeface="+mn-lt"/>
                <a:cs typeface="+mn-lt"/>
              </a:rPr>
              <a:t> և </a:t>
            </a:r>
            <a:r>
              <a:rPr lang="en-US" sz="1600" err="1">
                <a:ea typeface="+mn-lt"/>
                <a:cs typeface="+mn-lt"/>
              </a:rPr>
              <a:t>էկզոտիկ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մարզաձևերին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նաև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խաղում</a:t>
            </a:r>
            <a:r>
              <a:rPr lang="en-US" sz="1600" dirty="0">
                <a:ea typeface="+mn-lt"/>
                <a:cs typeface="+mn-lt"/>
              </a:rPr>
              <a:t> է </a:t>
            </a:r>
            <a:r>
              <a:rPr lang="en-US" sz="1600" err="1">
                <a:ea typeface="+mn-lt"/>
                <a:cs typeface="+mn-lt"/>
              </a:rPr>
              <a:t>պադել</a:t>
            </a:r>
            <a:r>
              <a:rPr lang="en-US" sz="1600" dirty="0">
                <a:ea typeface="+mn-lt"/>
                <a:cs typeface="+mn-lt"/>
              </a:rPr>
              <a:t>։</a:t>
            </a:r>
            <a:endParaRPr lang="en-US" sz="1600"/>
          </a:p>
          <a:p>
            <a:pPr marL="285750" indent="-285750">
              <a:buFont typeface="Arial"/>
              <a:buChar char="•"/>
            </a:pPr>
            <a:r>
              <a:rPr lang="en-US" sz="1600" b="1" err="1">
                <a:ea typeface="+mn-lt"/>
                <a:cs typeface="+mn-lt"/>
              </a:rPr>
              <a:t>Տեսողական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err="1">
                <a:ea typeface="+mn-lt"/>
                <a:cs typeface="+mn-lt"/>
              </a:rPr>
              <a:t>խնդիրներ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err="1">
                <a:ea typeface="+mn-lt"/>
                <a:cs typeface="+mn-lt"/>
              </a:rPr>
              <a:t>Նա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ունի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գույնի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տեսողության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խնդիր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որի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պատճառով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դժվարանում</a:t>
            </a:r>
            <a:r>
              <a:rPr lang="en-US" sz="1600" dirty="0">
                <a:ea typeface="+mn-lt"/>
                <a:cs typeface="+mn-lt"/>
              </a:rPr>
              <a:t> է </a:t>
            </a:r>
            <a:r>
              <a:rPr lang="en-US" sz="1600" err="1">
                <a:ea typeface="+mn-lt"/>
                <a:cs typeface="+mn-lt"/>
              </a:rPr>
              <a:t>տարբերակել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որոշ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գույներ</a:t>
            </a:r>
            <a:r>
              <a:rPr lang="en-US" sz="1600" dirty="0">
                <a:ea typeface="+mn-lt"/>
                <a:cs typeface="+mn-lt"/>
              </a:rPr>
              <a:t>, </a:t>
            </a:r>
            <a:r>
              <a:rPr lang="en-US" sz="1600" err="1">
                <a:ea typeface="+mn-lt"/>
                <a:cs typeface="+mn-lt"/>
              </a:rPr>
              <a:t>բայց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դա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չի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խանգարել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նրա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մարզական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հաջողությունները</a:t>
            </a:r>
            <a:r>
              <a:rPr lang="en-US" sz="1600" dirty="0">
                <a:ea typeface="+mn-lt"/>
                <a:cs typeface="+mn-lt"/>
              </a:rPr>
              <a:t>։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b="1" dirty="0" err="1">
                <a:ea typeface="+mn-lt"/>
                <a:cs typeface="+mn-lt"/>
              </a:rPr>
              <a:t>Անձնական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dirty="0" err="1">
                <a:ea typeface="+mn-lt"/>
                <a:cs typeface="+mn-lt"/>
              </a:rPr>
              <a:t>կյանք</a:t>
            </a:r>
            <a:r>
              <a:rPr lang="en-US" sz="1600" dirty="0">
                <a:ea typeface="+mn-lt"/>
                <a:cs typeface="+mn-lt"/>
              </a:rPr>
              <a:t>: </a:t>
            </a:r>
            <a:r>
              <a:rPr lang="en-US" sz="1600" dirty="0" err="1">
                <a:ea typeface="+mn-lt"/>
                <a:cs typeface="+mn-lt"/>
              </a:rPr>
              <a:t>Նադալը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ամուսնացել</a:t>
            </a:r>
            <a:r>
              <a:rPr lang="en-US" sz="1600" dirty="0">
                <a:ea typeface="+mn-lt"/>
                <a:cs typeface="+mn-lt"/>
              </a:rPr>
              <a:t> է </a:t>
            </a:r>
            <a:r>
              <a:rPr lang="en-US" sz="1600" dirty="0" err="1">
                <a:ea typeface="+mn-lt"/>
                <a:cs typeface="+mn-lt"/>
              </a:rPr>
              <a:t>իր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մանկության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ընկերուհու</a:t>
            </a:r>
            <a:r>
              <a:rPr lang="en-US" sz="1600" dirty="0">
                <a:ea typeface="+mn-lt"/>
                <a:cs typeface="+mn-lt"/>
              </a:rPr>
              <a:t>՝ </a:t>
            </a:r>
            <a:r>
              <a:rPr lang="en-US" sz="1600" dirty="0" err="1">
                <a:ea typeface="+mn-lt"/>
                <a:cs typeface="+mn-lt"/>
              </a:rPr>
              <a:t>Մերիա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Ֆրանցիսկա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Պերելյոյի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հետ</a:t>
            </a:r>
            <a:r>
              <a:rPr lang="en-US" sz="1600" dirty="0">
                <a:ea typeface="+mn-lt"/>
                <a:cs typeface="+mn-lt"/>
              </a:rPr>
              <a:t> 2019 </a:t>
            </a:r>
            <a:r>
              <a:rPr lang="en-US" sz="1600" dirty="0" err="1">
                <a:ea typeface="+mn-lt"/>
                <a:cs typeface="+mn-lt"/>
              </a:rPr>
              <a:t>թվականին</a:t>
            </a:r>
            <a:r>
              <a:rPr lang="en-US" sz="1600" dirty="0">
                <a:ea typeface="+mn-lt"/>
                <a:cs typeface="+mn-lt"/>
              </a:rPr>
              <a:t>, և </a:t>
            </a:r>
            <a:r>
              <a:rPr lang="en-US" sz="1600" dirty="0" err="1">
                <a:ea typeface="+mn-lt"/>
                <a:cs typeface="+mn-lt"/>
              </a:rPr>
              <a:t>նրանք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միասին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են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մեծացրել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իրենց</a:t>
            </a:r>
            <a:r>
              <a:rPr lang="en-US" sz="1600" dirty="0">
                <a:ea typeface="+mn-lt"/>
                <a:cs typeface="+mn-lt"/>
              </a:rPr>
              <a:t> </a:t>
            </a:r>
            <a:r>
              <a:rPr lang="en-US" sz="1600" dirty="0" err="1">
                <a:ea typeface="+mn-lt"/>
                <a:cs typeface="+mn-lt"/>
              </a:rPr>
              <a:t>ընտանիքը</a:t>
            </a:r>
            <a:r>
              <a:rPr lang="en-US" sz="1600" dirty="0">
                <a:ea typeface="+mn-lt"/>
                <a:cs typeface="+mn-lt"/>
              </a:rPr>
              <a:t>։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17C2-DB72-9044-85F5-8145812F25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/>
          <a:lstStyle/>
          <a:p>
            <a:r>
              <a:rPr lang="en-US" dirty="0" err="1"/>
              <a:t>Նպատակ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D24E5D-1B1B-589D-5E61-13DB4FE92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525" y="2684368"/>
            <a:ext cx="4188411" cy="3668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Ներկայացնել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Հայտնի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սպորտցմենների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կենսագրությունն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նրա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կարիերայի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ձեռքբերումները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և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հետաքրքիր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փաստերը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ինչպես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նաև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ոգեշնչել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ընկերներին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՝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բացահայտելու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մեծ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մարզիկների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C00000"/>
                </a:solidFill>
                <a:ea typeface="+mn-lt"/>
                <a:cs typeface="+mn-lt"/>
              </a:rPr>
              <a:t>կյանքը</a:t>
            </a:r>
            <a:r>
              <a:rPr lang="en-US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93673-B52A-9C62-22E6-2E885DA161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Placeholder 8" descr="Tennis ball resting on white line">
            <a:extLst>
              <a:ext uri="{FF2B5EF4-FFF2-40B4-BE49-F238E27FC236}">
                <a16:creationId xmlns:a16="http://schemas.microsoft.com/office/drawing/2014/main" id="{D5C8F9B4-A42A-366F-FE2A-1390955F6D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677" r="11677"/>
          <a:stretch/>
        </p:blipFill>
        <p:spPr/>
      </p:pic>
    </p:spTree>
    <p:extLst>
      <p:ext uri="{BB962C8B-B14F-4D97-AF65-F5344CB8AC3E}">
        <p14:creationId xmlns:p14="http://schemas.microsoft.com/office/powerpoint/2010/main" val="962252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Serena Williams | Biography, Titles, &amp; Facts | Britannica">
            <a:extLst>
              <a:ext uri="{FF2B5EF4-FFF2-40B4-BE49-F238E27FC236}">
                <a16:creationId xmlns:a16="http://schemas.microsoft.com/office/drawing/2014/main" id="{61AF46C0-1CD2-7642-4BF9-4BB58A45AD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788" r="10788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64C1EF-AAE0-C5CF-165A-C2B74436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329" y="2614884"/>
            <a:ext cx="8124873" cy="1639939"/>
          </a:xfrm>
        </p:spPr>
        <p:txBody>
          <a:bodyPr/>
          <a:lstStyle/>
          <a:p>
            <a:r>
              <a:rPr lang="en-US" dirty="0" err="1"/>
              <a:t>Սերենա</a:t>
            </a:r>
            <a:r>
              <a:rPr lang="en-US" dirty="0"/>
              <a:t> </a:t>
            </a:r>
            <a:r>
              <a:rPr lang="en-US" dirty="0" err="1"/>
              <a:t>Ուիլյամսի</a:t>
            </a:r>
            <a:r>
              <a:rPr lang="en-US" dirty="0"/>
              <a:t> </a:t>
            </a:r>
            <a:r>
              <a:rPr lang="en-US" dirty="0" err="1"/>
              <a:t>կյանքն</a:t>
            </a:r>
            <a:r>
              <a:rPr lang="en-US" dirty="0"/>
              <a:t> </a:t>
            </a:r>
            <a:r>
              <a:rPr lang="en-US" dirty="0" err="1"/>
              <a:t>ու</a:t>
            </a:r>
            <a:r>
              <a:rPr lang="en-US" dirty="0"/>
              <a:t> </a:t>
            </a:r>
            <a:r>
              <a:rPr lang="en-US" dirty="0" err="1"/>
              <a:t>կարիերան</a:t>
            </a:r>
          </a:p>
        </p:txBody>
      </p:sp>
    </p:spTree>
    <p:extLst>
      <p:ext uri="{BB962C8B-B14F-4D97-AF65-F5344CB8AC3E}">
        <p14:creationId xmlns:p14="http://schemas.microsoft.com/office/powerpoint/2010/main" val="61115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65E584-E9D5-D9AE-675E-04B2896C8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24686"/>
            <a:ext cx="7242048" cy="1632045"/>
          </a:xfrm>
        </p:spPr>
        <p:txBody>
          <a:bodyPr/>
          <a:lstStyle/>
          <a:p>
            <a:r>
              <a:rPr lang="en-US" dirty="0" err="1"/>
              <a:t>Կենսագրություն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C40C425-91E4-471C-9E11-0A85D2B7451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9611" y="2646470"/>
            <a:ext cx="6207214" cy="341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Սերենա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Ուիլյամսը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ծնվել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1981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թվականի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սեպտեմբերի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26-ին,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Միչիգանի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Սանդիրկի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քաղաքում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մեծացել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թենիսի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աշխարհում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հայտնի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Ուիլյամս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քույրերից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մեկի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՝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Վինուսի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հետ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Թենիս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խաղալ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սկսել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վաղ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տարիքից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, և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նրա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հայրն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օգնել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մարզվել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Սերենան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բացարձակապես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տաղանդավոր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և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շատ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արագ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հասել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բարձր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մակարդակի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4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1B8E33-942D-3D11-FCA8-2D54102B3C2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Placeholder 1" descr="Серена Вилијамс – Што после тениската кариера? | Кајгана">
            <a:extLst>
              <a:ext uri="{FF2B5EF4-FFF2-40B4-BE49-F238E27FC236}">
                <a16:creationId xmlns:a16="http://schemas.microsoft.com/office/drawing/2014/main" id="{14584A55-E4A0-6B39-F696-4367E38F7F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4103" r="24103"/>
          <a:stretch/>
        </p:blipFill>
        <p:spPr>
          <a:xfrm>
            <a:off x="6690390" y="-57510"/>
            <a:ext cx="5501610" cy="6858000"/>
          </a:xfrm>
        </p:spPr>
      </p:pic>
    </p:spTree>
    <p:extLst>
      <p:ext uri="{BB962C8B-B14F-4D97-AF65-F5344CB8AC3E}">
        <p14:creationId xmlns:p14="http://schemas.microsoft.com/office/powerpoint/2010/main" val="4237632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8B506-191E-1832-13DD-A83B44C706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47472"/>
            <a:ext cx="8810906" cy="1362341"/>
          </a:xfrm>
        </p:spPr>
        <p:txBody>
          <a:bodyPr/>
          <a:lstStyle/>
          <a:p>
            <a:r>
              <a:rPr lang="en-US" dirty="0" err="1">
                <a:ea typeface="+mj-lt"/>
                <a:cs typeface="+mj-lt"/>
              </a:rPr>
              <a:t>Սերենա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Ուլիամսի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Կարիերայի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ձեռքբերումները</a:t>
            </a:r>
            <a:endParaRPr lang="en-US" dirty="0" err="1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C7C28A-A45F-7BB2-D694-7808E32E9DE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0432" y="2843784"/>
            <a:ext cx="5724144" cy="319125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0" err="1">
                <a:ea typeface="+mn-lt"/>
                <a:cs typeface="+mn-lt"/>
              </a:rPr>
              <a:t>Սերենա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Ուիլյամսը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թենիսի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պատմության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մեջ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ամենանշանավոր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խաղացողներից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մեկն</a:t>
            </a:r>
            <a:r>
              <a:rPr lang="en-US" b="0" dirty="0">
                <a:ea typeface="+mn-lt"/>
                <a:cs typeface="+mn-lt"/>
              </a:rPr>
              <a:t> է: </a:t>
            </a:r>
            <a:r>
              <a:rPr lang="en-US" b="0" err="1">
                <a:ea typeface="+mn-lt"/>
                <a:cs typeface="+mn-lt"/>
              </a:rPr>
              <a:t>Նրա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կարիերայի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ընթացքում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նա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ձեռք</a:t>
            </a:r>
            <a:r>
              <a:rPr lang="en-US" b="0" dirty="0">
                <a:ea typeface="+mn-lt"/>
                <a:cs typeface="+mn-lt"/>
              </a:rPr>
              <a:t> է </a:t>
            </a:r>
            <a:r>
              <a:rPr lang="en-US" b="0" err="1">
                <a:ea typeface="+mn-lt"/>
                <a:cs typeface="+mn-lt"/>
              </a:rPr>
              <a:t>բերել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բազմաթիվ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տիտղոսներ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ու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err="1">
                <a:ea typeface="+mn-lt"/>
                <a:cs typeface="+mn-lt"/>
              </a:rPr>
              <a:t>առաջընթացներ</a:t>
            </a:r>
            <a:r>
              <a:rPr lang="en-US" b="0" dirty="0">
                <a:ea typeface="+mn-lt"/>
                <a:cs typeface="+mn-lt"/>
              </a:rPr>
              <a:t>:</a:t>
            </a:r>
            <a:endParaRPr lang="en-US" dirty="0"/>
          </a:p>
          <a:p>
            <a:r>
              <a:rPr lang="en-US" b="0" dirty="0" err="1">
                <a:ea typeface="+mn-lt"/>
                <a:cs typeface="+mn-lt"/>
              </a:rPr>
              <a:t>Սերենան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երեք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անգամ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Օլիմպիական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խաղերի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ոսկե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մեդալ</a:t>
            </a:r>
            <a:r>
              <a:rPr lang="en-US" b="0" dirty="0">
                <a:ea typeface="+mn-lt"/>
                <a:cs typeface="+mn-lt"/>
              </a:rPr>
              <a:t> է </a:t>
            </a:r>
            <a:r>
              <a:rPr lang="en-US" b="0" dirty="0" err="1">
                <a:ea typeface="+mn-lt"/>
                <a:cs typeface="+mn-lt"/>
              </a:rPr>
              <a:t>շահել</a:t>
            </a:r>
            <a:r>
              <a:rPr lang="en-US" b="0" dirty="0">
                <a:ea typeface="+mn-lt"/>
                <a:cs typeface="+mn-lt"/>
              </a:rPr>
              <a:t> (2000, 2008, 2012):</a:t>
            </a:r>
            <a:endParaRPr lang="en-US" dirty="0">
              <a:ea typeface="+mn-lt"/>
              <a:cs typeface="+mn-lt"/>
            </a:endParaRPr>
          </a:p>
          <a:p>
            <a:r>
              <a:rPr lang="en-US" b="0" dirty="0" err="1">
                <a:ea typeface="+mn-lt"/>
                <a:cs typeface="+mn-lt"/>
              </a:rPr>
              <a:t>Սերենան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իր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կարիերայի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ընթացքում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ավելի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քան</a:t>
            </a:r>
            <a:r>
              <a:rPr lang="en-US" b="0" dirty="0">
                <a:ea typeface="+mn-lt"/>
                <a:cs typeface="+mn-lt"/>
              </a:rPr>
              <a:t> 300 </a:t>
            </a:r>
            <a:r>
              <a:rPr lang="en-US" b="0" dirty="0" err="1">
                <a:ea typeface="+mn-lt"/>
                <a:cs typeface="+mn-lt"/>
              </a:rPr>
              <a:t>շաբաթ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անցկացրել</a:t>
            </a:r>
            <a:r>
              <a:rPr lang="en-US" b="0" dirty="0">
                <a:ea typeface="+mn-lt"/>
                <a:cs typeface="+mn-lt"/>
              </a:rPr>
              <a:t> է WTA-ի </a:t>
            </a:r>
            <a:r>
              <a:rPr lang="en-US" b="0" dirty="0" err="1">
                <a:ea typeface="+mn-lt"/>
                <a:cs typeface="+mn-lt"/>
              </a:rPr>
              <a:t>վարկանշային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աղյուսակի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գլխավոր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դիրքում</a:t>
            </a:r>
            <a:r>
              <a:rPr lang="en-US" b="0" dirty="0">
                <a:ea typeface="+mn-lt"/>
                <a:cs typeface="+mn-lt"/>
              </a:rPr>
              <a:t>:</a:t>
            </a:r>
            <a:endParaRPr lang="en-US" dirty="0"/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91F137D-40EF-84F0-61EB-11434C0CC2E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38916" y="2843784"/>
            <a:ext cx="4098237" cy="319125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0" dirty="0" err="1">
                <a:ea typeface="+mn-lt"/>
                <a:cs typeface="+mn-lt"/>
              </a:rPr>
              <a:t>Սերենան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հայտնի</a:t>
            </a:r>
            <a:r>
              <a:rPr lang="en-US" b="0" dirty="0">
                <a:ea typeface="+mn-lt"/>
                <a:cs typeface="+mn-lt"/>
              </a:rPr>
              <a:t> է </a:t>
            </a:r>
            <a:r>
              <a:rPr lang="en-US" b="0" dirty="0" err="1">
                <a:ea typeface="+mn-lt"/>
                <a:cs typeface="+mn-lt"/>
              </a:rPr>
              <a:t>իր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ուժեղ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ծառայություններով</a:t>
            </a:r>
            <a:r>
              <a:rPr lang="en-US" b="0" dirty="0">
                <a:ea typeface="+mn-lt"/>
                <a:cs typeface="+mn-lt"/>
              </a:rPr>
              <a:t>, </a:t>
            </a:r>
            <a:r>
              <a:rPr lang="en-US" b="0" dirty="0" err="1">
                <a:ea typeface="+mn-lt"/>
                <a:cs typeface="+mn-lt"/>
              </a:rPr>
              <a:t>տեխնիկական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հմտություններով</a:t>
            </a:r>
            <a:r>
              <a:rPr lang="en-US" b="0" dirty="0">
                <a:ea typeface="+mn-lt"/>
                <a:cs typeface="+mn-lt"/>
              </a:rPr>
              <a:t> և </a:t>
            </a:r>
            <a:r>
              <a:rPr lang="en-US" b="0" dirty="0" err="1">
                <a:ea typeface="+mn-lt"/>
                <a:cs typeface="+mn-lt"/>
              </a:rPr>
              <a:t>մրցակցային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ոգով</a:t>
            </a:r>
            <a:r>
              <a:rPr lang="en-US" b="0" dirty="0">
                <a:ea typeface="+mn-lt"/>
                <a:cs typeface="+mn-lt"/>
              </a:rPr>
              <a:t>, </a:t>
            </a:r>
            <a:r>
              <a:rPr lang="en-US" b="0" dirty="0" err="1">
                <a:ea typeface="+mn-lt"/>
                <a:cs typeface="+mn-lt"/>
              </a:rPr>
              <a:t>ինչը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նրան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հնարավորություն</a:t>
            </a:r>
            <a:r>
              <a:rPr lang="en-US" b="0" dirty="0">
                <a:ea typeface="+mn-lt"/>
                <a:cs typeface="+mn-lt"/>
              </a:rPr>
              <a:t> է </a:t>
            </a:r>
            <a:r>
              <a:rPr lang="en-US" b="0" dirty="0" err="1">
                <a:ea typeface="+mn-lt"/>
                <a:cs typeface="+mn-lt"/>
              </a:rPr>
              <a:t>տվել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հաղթել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տարբեր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մրցաշարերում</a:t>
            </a:r>
            <a:r>
              <a:rPr lang="en-US" b="0" dirty="0">
                <a:ea typeface="+mn-lt"/>
                <a:cs typeface="+mn-lt"/>
              </a:rPr>
              <a:t>:</a:t>
            </a:r>
          </a:p>
          <a:p>
            <a:r>
              <a:rPr lang="en-US" b="0" dirty="0" err="1">
                <a:ea typeface="+mn-lt"/>
                <a:cs typeface="+mn-lt"/>
              </a:rPr>
              <a:t>Սերենա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Ուիլյամսը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դարձավ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պրոֆեսիոնալ</a:t>
            </a:r>
            <a:r>
              <a:rPr lang="en-US" b="0" dirty="0">
                <a:ea typeface="+mn-lt"/>
                <a:cs typeface="+mn-lt"/>
              </a:rPr>
              <a:t> </a:t>
            </a:r>
            <a:r>
              <a:rPr lang="en-US" b="0" dirty="0" err="1">
                <a:ea typeface="+mn-lt"/>
                <a:cs typeface="+mn-lt"/>
              </a:rPr>
              <a:t>թենիսիստ</a:t>
            </a:r>
            <a:r>
              <a:rPr lang="en-US" b="0" dirty="0">
                <a:ea typeface="+mn-lt"/>
                <a:cs typeface="+mn-lt"/>
              </a:rPr>
              <a:t> 1995 </a:t>
            </a:r>
            <a:r>
              <a:rPr lang="en-US" b="0" dirty="0" err="1">
                <a:ea typeface="+mn-lt"/>
                <a:cs typeface="+mn-lt"/>
              </a:rPr>
              <a:t>թվականին</a:t>
            </a:r>
            <a:r>
              <a:rPr lang="en-US" b="0" dirty="0">
                <a:ea typeface="+mn-lt"/>
                <a:cs typeface="+mn-lt"/>
              </a:rPr>
              <a:t>: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D166F-774B-18A7-EF80-332246375F7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5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E262C-D929-15C4-BBD2-6BBFB706F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1640" y="740664"/>
            <a:ext cx="8503920" cy="1197864"/>
          </a:xfrm>
        </p:spPr>
        <p:txBody>
          <a:bodyPr/>
          <a:lstStyle/>
          <a:p>
            <a:r>
              <a:rPr lang="en-US" dirty="0" err="1"/>
              <a:t>Հետաքրքիր</a:t>
            </a:r>
            <a:r>
              <a:rPr lang="en-US" dirty="0"/>
              <a:t> </a:t>
            </a:r>
            <a:r>
              <a:rPr lang="en-US" dirty="0" err="1"/>
              <a:t>փաստեր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986459-0C4D-D72D-7E80-6421794904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54347" y="2492287"/>
            <a:ext cx="9681539" cy="42408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Սերենան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հայտնի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իր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յուրահատուկ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խաղաոճով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և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խաղի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վառ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անհատականությամբ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00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միշտ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պայքարում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հավասարության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և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կանանց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իրավունքների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համար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00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Սերենան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նաև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հաջողակ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ձեռնարկատեր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է,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մասնավորապես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ներդրումներ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կատարում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տեխնոլոգիական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ընկերություններում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000">
              <a:solidFill>
                <a:srgbClr val="C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մասնակցել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բազմաթիվ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հասարակական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նախաձեռնությունների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որում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ընդգրկված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սերնդափոխությունը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և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առողջության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000" err="1">
                <a:solidFill>
                  <a:srgbClr val="C00000"/>
                </a:solidFill>
                <a:ea typeface="+mn-lt"/>
                <a:cs typeface="+mn-lt"/>
              </a:rPr>
              <a:t>առաջխաղացումը</a:t>
            </a:r>
            <a:r>
              <a:rPr lang="en-US" sz="200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000">
              <a:solidFill>
                <a:srgbClr val="C00000"/>
              </a:solidFill>
            </a:endParaRPr>
          </a:p>
          <a:p>
            <a:endParaRPr lang="en-US" sz="2000" dirty="0">
              <a:latin typeface="TW Cen M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2689E-AE00-35CC-F96B-C768FB8E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1342" y="6356350"/>
            <a:ext cx="1539658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1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615E-D445-4BDC-2A1D-1BDC8FEA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Ալեքսիս</a:t>
            </a:r>
            <a:r>
              <a:rPr lang="en-US" dirty="0"/>
              <a:t> </a:t>
            </a:r>
            <a:r>
              <a:rPr lang="en-US" dirty="0" err="1"/>
              <a:t>Օհանյան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91109-BFC2-AD16-27DE-1537E9BF8EF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Ալեքսիս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Օհանյանը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Սերենա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Ուիլիամսի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ամուսնին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է։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ամերիկահայ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ձեռնարկատեր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է,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որն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առավել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հայտնի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որպես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Reddit-ի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համահիմնադիրներից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մեկը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Նա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նաև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ներդրող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և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տեխնոլոգիական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ինովատոր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որը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մասնակցում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բազմաթիվ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ստարտափների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ֆինանսավորմանը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Օհանյանը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ակտիվորեն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գործում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հանրային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քաղաքականության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և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համայնքային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զարգացման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ոլորտներում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,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ինչպես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նաև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շեշտում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է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տեխնոլոգիաների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ազդեցությունը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սոցիալական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 </a:t>
            </a:r>
            <a:r>
              <a:rPr lang="en-US" sz="2400" b="0" err="1">
                <a:solidFill>
                  <a:srgbClr val="C00000"/>
                </a:solidFill>
                <a:ea typeface="+mn-lt"/>
                <a:cs typeface="+mn-lt"/>
              </a:rPr>
              <a:t>հարցերում</a:t>
            </a:r>
            <a:r>
              <a:rPr lang="en-US" sz="2400" b="0" dirty="0">
                <a:solidFill>
                  <a:srgbClr val="C00000"/>
                </a:solidFill>
                <a:ea typeface="+mn-lt"/>
                <a:cs typeface="+mn-lt"/>
              </a:rPr>
              <a:t>: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3C06A-142F-A0E5-44F8-0BC46814596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1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Հունիսի 3-ը աշխարհահռչակ թենիսիստ Ռաֆայել Նադալի ծննդյան օրն է">
            <a:extLst>
              <a:ext uri="{FF2B5EF4-FFF2-40B4-BE49-F238E27FC236}">
                <a16:creationId xmlns:a16="http://schemas.microsoft.com/office/drawing/2014/main" id="{5D09FBA6-B4C4-13EF-8CE4-EA418DA986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422" r="6422"/>
          <a:stretch/>
        </p:blipFill>
        <p:spPr>
          <a:xfrm>
            <a:off x="-1" y="0"/>
            <a:ext cx="1026698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97C33A-6DAA-EB5D-9AC3-B51EED8F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38" y="2127963"/>
            <a:ext cx="11099173" cy="2852929"/>
          </a:xfrm>
        </p:spPr>
        <p:txBody>
          <a:bodyPr/>
          <a:lstStyle/>
          <a:p>
            <a:r>
              <a:rPr lang="en-US" dirty="0" err="1"/>
              <a:t>Ռաֆայել</a:t>
            </a:r>
            <a:r>
              <a:rPr lang="en-US" dirty="0"/>
              <a:t> </a:t>
            </a:r>
            <a:r>
              <a:rPr lang="en-US" dirty="0" err="1"/>
              <a:t>Նադալ</a:t>
            </a:r>
          </a:p>
        </p:txBody>
      </p:sp>
    </p:spTree>
    <p:extLst>
      <p:ext uri="{BB962C8B-B14F-4D97-AF65-F5344CB8AC3E}">
        <p14:creationId xmlns:p14="http://schemas.microsoft.com/office/powerpoint/2010/main" val="350919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D48A-D589-DF97-DF9E-CB87CDDCB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Կենսագրություն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043DD-81F8-85CE-B7AC-988C74CAF4B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986" y="2834640"/>
            <a:ext cx="12056334" cy="371004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000" b="0" dirty="0" err="1">
                <a:ea typeface="+mn-lt"/>
                <a:cs typeface="+mn-lt"/>
              </a:rPr>
              <a:t>Ռաֆայել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Նադալը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ծնվել</a:t>
            </a:r>
            <a:r>
              <a:rPr lang="en-US" sz="2000" b="0" dirty="0">
                <a:ea typeface="+mn-lt"/>
                <a:cs typeface="+mn-lt"/>
              </a:rPr>
              <a:t> է 1986 </a:t>
            </a:r>
            <a:r>
              <a:rPr lang="en-US" sz="2000" b="0" dirty="0" err="1">
                <a:ea typeface="+mn-lt"/>
                <a:cs typeface="+mn-lt"/>
              </a:rPr>
              <a:t>թվականի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հունիսի</a:t>
            </a:r>
            <a:r>
              <a:rPr lang="en-US" sz="2000" b="0" dirty="0">
                <a:ea typeface="+mn-lt"/>
                <a:cs typeface="+mn-lt"/>
              </a:rPr>
              <a:t> 3-ին, </a:t>
            </a:r>
            <a:r>
              <a:rPr lang="en-US" sz="2000" b="0" dirty="0" err="1">
                <a:ea typeface="+mn-lt"/>
                <a:cs typeface="+mn-lt"/>
              </a:rPr>
              <a:t>Մալյորկա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dirty="0" err="1">
                <a:ea typeface="+mn-lt"/>
                <a:cs typeface="+mn-lt"/>
              </a:rPr>
              <a:t>Իսպանիա</a:t>
            </a:r>
            <a:r>
              <a:rPr lang="en-US" sz="2000" b="0" dirty="0">
                <a:ea typeface="+mn-lt"/>
                <a:cs typeface="+mn-lt"/>
              </a:rPr>
              <a:t>։ </a:t>
            </a:r>
            <a:r>
              <a:rPr lang="en-US" sz="2000" b="0" dirty="0" err="1">
                <a:ea typeface="+mn-lt"/>
                <a:cs typeface="+mn-lt"/>
              </a:rPr>
              <a:t>Նա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համարվում</a:t>
            </a:r>
            <a:r>
              <a:rPr lang="en-US" sz="2000" b="0" dirty="0">
                <a:ea typeface="+mn-lt"/>
                <a:cs typeface="+mn-lt"/>
              </a:rPr>
              <a:t> է </a:t>
            </a:r>
            <a:r>
              <a:rPr lang="en-US" sz="2000" b="0" dirty="0" err="1">
                <a:ea typeface="+mn-lt"/>
                <a:cs typeface="+mn-lt"/>
              </a:rPr>
              <a:t>աշխարհի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լավագույն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թենիս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խաղացողներից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մեկը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dirty="0" err="1">
                <a:ea typeface="+mn-lt"/>
                <a:cs typeface="+mn-lt"/>
              </a:rPr>
              <a:t>որի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կարիերան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սկսվել</a:t>
            </a:r>
            <a:r>
              <a:rPr lang="en-US" sz="2000" b="0" dirty="0">
                <a:ea typeface="+mn-lt"/>
                <a:cs typeface="+mn-lt"/>
              </a:rPr>
              <a:t> է 2001 </a:t>
            </a:r>
            <a:r>
              <a:rPr lang="en-US" sz="2000" b="0" dirty="0" err="1">
                <a:ea typeface="+mn-lt"/>
                <a:cs typeface="+mn-lt"/>
              </a:rPr>
              <a:t>թվականին</a:t>
            </a:r>
            <a:r>
              <a:rPr lang="en-US" sz="2000" b="0" dirty="0">
                <a:ea typeface="+mn-lt"/>
                <a:cs typeface="+mn-lt"/>
              </a:rPr>
              <a:t>:</a:t>
            </a:r>
            <a:endParaRPr lang="en-US" sz="2000" dirty="0"/>
          </a:p>
          <a:p>
            <a:r>
              <a:rPr lang="en-US" sz="2000" b="0" dirty="0" err="1">
                <a:ea typeface="+mn-lt"/>
                <a:cs typeface="+mn-lt"/>
              </a:rPr>
              <a:t>Նադալը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հայտնի</a:t>
            </a:r>
            <a:r>
              <a:rPr lang="en-US" sz="2000" b="0" dirty="0">
                <a:ea typeface="+mn-lt"/>
                <a:cs typeface="+mn-lt"/>
              </a:rPr>
              <a:t> է </a:t>
            </a:r>
            <a:r>
              <a:rPr lang="en-US" sz="2000" b="0" dirty="0" err="1">
                <a:ea typeface="+mn-lt"/>
                <a:cs typeface="+mn-lt"/>
              </a:rPr>
              <a:t>իր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բացառիկ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խաղաոճով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dirty="0" err="1">
                <a:ea typeface="+mn-lt"/>
                <a:cs typeface="+mn-lt"/>
              </a:rPr>
              <a:t>ուժեղ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սփիններով</a:t>
            </a:r>
            <a:r>
              <a:rPr lang="en-US" sz="2000" b="0" dirty="0">
                <a:ea typeface="+mn-lt"/>
                <a:cs typeface="+mn-lt"/>
              </a:rPr>
              <a:t> և </a:t>
            </a:r>
            <a:r>
              <a:rPr lang="en-US" sz="2000" b="0" dirty="0" err="1">
                <a:ea typeface="+mn-lt"/>
                <a:cs typeface="+mn-lt"/>
              </a:rPr>
              <a:t>դիմակայելու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կարողությամբ</a:t>
            </a:r>
            <a:r>
              <a:rPr lang="en-US" sz="2000" b="0" dirty="0">
                <a:ea typeface="+mn-lt"/>
                <a:cs typeface="+mn-lt"/>
              </a:rPr>
              <a:t>։ </a:t>
            </a:r>
            <a:r>
              <a:rPr lang="en-US" sz="2000" b="0" dirty="0" err="1">
                <a:ea typeface="+mn-lt"/>
                <a:cs typeface="+mn-lt"/>
              </a:rPr>
              <a:t>Նա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հռչակվել</a:t>
            </a:r>
            <a:r>
              <a:rPr lang="en-US" sz="2000" b="0" dirty="0">
                <a:ea typeface="+mn-lt"/>
                <a:cs typeface="+mn-lt"/>
              </a:rPr>
              <a:t> է «</a:t>
            </a:r>
            <a:r>
              <a:rPr lang="en-US" sz="2000" b="0" dirty="0" err="1">
                <a:ea typeface="+mn-lt"/>
                <a:cs typeface="+mn-lt"/>
              </a:rPr>
              <a:t>Լավագույն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իսպանացի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թենիսիստ</a:t>
            </a:r>
            <a:r>
              <a:rPr lang="en-US" sz="2000" b="0" dirty="0">
                <a:ea typeface="+mn-lt"/>
                <a:cs typeface="+mn-lt"/>
              </a:rPr>
              <a:t>» և </a:t>
            </a:r>
            <a:r>
              <a:rPr lang="en-US" sz="2000" b="0" dirty="0" err="1">
                <a:ea typeface="+mn-lt"/>
                <a:cs typeface="+mn-lt"/>
              </a:rPr>
              <a:t>ճանաչվում</a:t>
            </a:r>
            <a:r>
              <a:rPr lang="en-US" sz="2000" b="0" dirty="0">
                <a:ea typeface="+mn-lt"/>
                <a:cs typeface="+mn-lt"/>
              </a:rPr>
              <a:t> է </a:t>
            </a:r>
            <a:r>
              <a:rPr lang="en-US" sz="2000" b="0" dirty="0" err="1">
                <a:ea typeface="+mn-lt"/>
                <a:cs typeface="+mn-lt"/>
              </a:rPr>
              <a:t>որպես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թենիսի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պատմության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մեջ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ամենագեղեցիկ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խաղացողներից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մեկը</a:t>
            </a:r>
            <a:r>
              <a:rPr lang="en-US" sz="2000" b="0" dirty="0">
                <a:ea typeface="+mn-lt"/>
                <a:cs typeface="+mn-lt"/>
              </a:rPr>
              <a:t>։</a:t>
            </a:r>
            <a:endParaRPr lang="en-US" sz="2000" dirty="0"/>
          </a:p>
          <a:p>
            <a:r>
              <a:rPr lang="en-US" sz="2000" b="0" dirty="0" err="1">
                <a:ea typeface="+mn-lt"/>
                <a:cs typeface="+mn-lt"/>
              </a:rPr>
              <a:t>Նրա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կարիերայի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մեծագույն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ձեռքբերումներից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են</a:t>
            </a:r>
            <a:r>
              <a:rPr lang="en-US" sz="2000" b="0" dirty="0">
                <a:ea typeface="+mn-lt"/>
                <a:cs typeface="+mn-lt"/>
              </a:rPr>
              <a:t>:</a:t>
            </a: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Մեծ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սաղավարտի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տիտղոսներ</a:t>
            </a:r>
            <a:r>
              <a:rPr lang="en-US" sz="2000" b="0" dirty="0">
                <a:ea typeface="+mn-lt"/>
                <a:cs typeface="+mn-lt"/>
              </a:rPr>
              <a:t>՝ 22՝ </a:t>
            </a:r>
            <a:r>
              <a:rPr lang="en-US" sz="2000" b="0" dirty="0" err="1">
                <a:ea typeface="+mn-lt"/>
                <a:cs typeface="+mn-lt"/>
              </a:rPr>
              <a:t>որոնցից</a:t>
            </a:r>
            <a:r>
              <a:rPr lang="en-US" sz="2000" b="0" dirty="0">
                <a:ea typeface="+mn-lt"/>
                <a:cs typeface="+mn-lt"/>
              </a:rPr>
              <a:t> 14-ը </a:t>
            </a:r>
            <a:r>
              <a:rPr lang="en-US" sz="2000" b="0" dirty="0" err="1">
                <a:ea typeface="+mn-lt"/>
                <a:cs typeface="+mn-lt"/>
              </a:rPr>
              <a:t>Ռոլան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Գարոսում</a:t>
            </a:r>
            <a:r>
              <a:rPr lang="en-US" sz="2000" b="0" dirty="0">
                <a:ea typeface="+mn-lt"/>
                <a:cs typeface="+mn-lt"/>
              </a:rPr>
              <a:t> (</a:t>
            </a:r>
            <a:r>
              <a:rPr lang="en-US" sz="2000" b="0" dirty="0" err="1">
                <a:ea typeface="+mn-lt"/>
                <a:cs typeface="+mn-lt"/>
              </a:rPr>
              <a:t>Ֆրանսիայի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բաց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մրցաշար</a:t>
            </a:r>
            <a:r>
              <a:rPr lang="en-US" sz="2000" b="0" dirty="0">
                <a:ea typeface="+mn-lt"/>
                <a:cs typeface="+mn-lt"/>
              </a:rPr>
              <a:t>)։</a:t>
            </a: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Օլիմպիական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ոսկե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մեդալ</a:t>
            </a:r>
            <a:r>
              <a:rPr lang="en-US" sz="2000" b="0" dirty="0">
                <a:ea typeface="+mn-lt"/>
                <a:cs typeface="+mn-lt"/>
              </a:rPr>
              <a:t>՝ 2008 </a:t>
            </a:r>
            <a:r>
              <a:rPr lang="en-US" sz="2000" b="0" dirty="0" err="1">
                <a:ea typeface="+mn-lt"/>
                <a:cs typeface="+mn-lt"/>
              </a:rPr>
              <a:t>թվականին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dirty="0" err="1">
                <a:ea typeface="+mn-lt"/>
                <a:cs typeface="+mn-lt"/>
              </a:rPr>
              <a:t>Բեյջինգում</a:t>
            </a:r>
            <a:r>
              <a:rPr lang="en-US" sz="2000" b="0" dirty="0">
                <a:ea typeface="+mn-lt"/>
                <a:cs typeface="+mn-lt"/>
              </a:rPr>
              <a:t>։</a:t>
            </a:r>
            <a:endParaRPr lang="en-US" sz="2000"/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ea typeface="+mn-lt"/>
                <a:cs typeface="+mn-lt"/>
              </a:rPr>
              <a:t>Ամերիկայի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բաց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մրցաշար</a:t>
            </a:r>
            <a:r>
              <a:rPr lang="en-US" sz="2000" b="0" dirty="0">
                <a:ea typeface="+mn-lt"/>
                <a:cs typeface="+mn-lt"/>
              </a:rPr>
              <a:t>՝ 2010, 2013, 2017 և 2019 </a:t>
            </a:r>
            <a:r>
              <a:rPr lang="en-US" sz="2000" b="0" dirty="0" err="1">
                <a:ea typeface="+mn-lt"/>
                <a:cs typeface="+mn-lt"/>
              </a:rPr>
              <a:t>թվականներին</a:t>
            </a:r>
            <a:r>
              <a:rPr lang="en-US" sz="2000" b="0" dirty="0">
                <a:ea typeface="+mn-lt"/>
                <a:cs typeface="+mn-lt"/>
              </a:rPr>
              <a:t>։</a:t>
            </a:r>
            <a:endParaRPr lang="en-US" sz="2000"/>
          </a:p>
          <a:p>
            <a:r>
              <a:rPr lang="en-US" sz="2000" b="0" dirty="0" err="1">
                <a:ea typeface="+mn-lt"/>
                <a:cs typeface="+mn-lt"/>
              </a:rPr>
              <a:t>Նադալը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նույնպես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հայտնի</a:t>
            </a:r>
            <a:r>
              <a:rPr lang="en-US" sz="2000" b="0" dirty="0">
                <a:ea typeface="+mn-lt"/>
                <a:cs typeface="+mn-lt"/>
              </a:rPr>
              <a:t> է </a:t>
            </a:r>
            <a:r>
              <a:rPr lang="en-US" sz="2000" b="0" dirty="0" err="1">
                <a:ea typeface="+mn-lt"/>
                <a:cs typeface="+mn-lt"/>
              </a:rPr>
              <a:t>իր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ակտիվ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սոցիալական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գործունեությամբ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dirty="0" err="1">
                <a:ea typeface="+mn-lt"/>
                <a:cs typeface="+mn-lt"/>
              </a:rPr>
              <a:t>ներառյալ</a:t>
            </a:r>
            <a:r>
              <a:rPr lang="en-US" sz="2000" b="0" dirty="0">
                <a:ea typeface="+mn-lt"/>
                <a:cs typeface="+mn-lt"/>
              </a:rPr>
              <a:t> «</a:t>
            </a:r>
            <a:r>
              <a:rPr lang="en-US" sz="2000" b="0" dirty="0" err="1">
                <a:ea typeface="+mn-lt"/>
                <a:cs typeface="+mn-lt"/>
              </a:rPr>
              <a:t>Ռաֆայել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Նադալի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հիմնադրամը</a:t>
            </a:r>
            <a:r>
              <a:rPr lang="en-US" sz="2000" b="0" dirty="0">
                <a:ea typeface="+mn-lt"/>
                <a:cs typeface="+mn-lt"/>
              </a:rPr>
              <a:t>», </a:t>
            </a:r>
            <a:r>
              <a:rPr lang="en-US" sz="2000" b="0" dirty="0" err="1">
                <a:ea typeface="+mn-lt"/>
                <a:cs typeface="+mn-lt"/>
              </a:rPr>
              <a:t>որը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կենտրոնացած</a:t>
            </a:r>
            <a:r>
              <a:rPr lang="en-US" sz="2000" b="0" dirty="0">
                <a:ea typeface="+mn-lt"/>
                <a:cs typeface="+mn-lt"/>
              </a:rPr>
              <a:t> է </a:t>
            </a:r>
            <a:r>
              <a:rPr lang="en-US" sz="2000" b="0" dirty="0" err="1">
                <a:ea typeface="+mn-lt"/>
                <a:cs typeface="+mn-lt"/>
              </a:rPr>
              <a:t>երիտասարդության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կրթության</a:t>
            </a:r>
            <a:r>
              <a:rPr lang="en-US" sz="2000" b="0" dirty="0">
                <a:ea typeface="+mn-lt"/>
                <a:cs typeface="+mn-lt"/>
              </a:rPr>
              <a:t> և </a:t>
            </a:r>
            <a:r>
              <a:rPr lang="en-US" sz="2000" b="0" dirty="0" err="1">
                <a:ea typeface="+mn-lt"/>
                <a:cs typeface="+mn-lt"/>
              </a:rPr>
              <a:t>առողջության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բարելավման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dirty="0" err="1">
                <a:ea typeface="+mn-lt"/>
                <a:cs typeface="+mn-lt"/>
              </a:rPr>
              <a:t>վրա</a:t>
            </a:r>
            <a:r>
              <a:rPr lang="en-US" sz="2000" b="0" dirty="0">
                <a:ea typeface="+mn-lt"/>
                <a:cs typeface="+mn-lt"/>
              </a:rPr>
              <a:t>։</a:t>
            </a:r>
            <a:endParaRPr lang="en-US" sz="2000"/>
          </a:p>
          <a:p>
            <a:r>
              <a:rPr lang="en-US" sz="2000" b="0" err="1">
                <a:ea typeface="+mn-lt"/>
                <a:cs typeface="+mn-lt"/>
              </a:rPr>
              <a:t>Նրա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խաղաոճը</a:t>
            </a:r>
            <a:r>
              <a:rPr lang="en-US" sz="2000" b="0" dirty="0">
                <a:ea typeface="+mn-lt"/>
                <a:cs typeface="+mn-lt"/>
              </a:rPr>
              <a:t> և </a:t>
            </a:r>
            <a:r>
              <a:rPr lang="en-US" sz="2000" b="0" err="1">
                <a:ea typeface="+mn-lt"/>
                <a:cs typeface="+mn-lt"/>
              </a:rPr>
              <a:t>անձնական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կյանքը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նրան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դարձնում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են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իր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ոգեշնչման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աղբյուր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err="1">
                <a:ea typeface="+mn-lt"/>
                <a:cs typeface="+mn-lt"/>
              </a:rPr>
              <a:t>ինչպես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թենիսի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երկրպագուների</a:t>
            </a:r>
            <a:r>
              <a:rPr lang="en-US" sz="2000" b="0" dirty="0">
                <a:ea typeface="+mn-lt"/>
                <a:cs typeface="+mn-lt"/>
              </a:rPr>
              <a:t>, </a:t>
            </a:r>
            <a:r>
              <a:rPr lang="en-US" sz="2000" b="0" err="1">
                <a:ea typeface="+mn-lt"/>
                <a:cs typeface="+mn-lt"/>
              </a:rPr>
              <a:t>այնպես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էլ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երիտասարդ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մարզիկների</a:t>
            </a:r>
            <a:r>
              <a:rPr lang="en-US" sz="2000" b="0" dirty="0">
                <a:ea typeface="+mn-lt"/>
                <a:cs typeface="+mn-lt"/>
              </a:rPr>
              <a:t> </a:t>
            </a:r>
            <a:r>
              <a:rPr lang="en-US" sz="2000" b="0" err="1">
                <a:ea typeface="+mn-lt"/>
                <a:cs typeface="+mn-lt"/>
              </a:rPr>
              <a:t>համար</a:t>
            </a:r>
            <a:r>
              <a:rPr lang="en-US" sz="2000" b="0" dirty="0">
                <a:ea typeface="+mn-lt"/>
                <a:cs typeface="+mn-lt"/>
              </a:rPr>
              <a:t>։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4604F-796D-AEB2-7ED0-7A8EEF9308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4083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reative Red 1">
      <a:dk1>
        <a:srgbClr val="000000"/>
      </a:dk1>
      <a:lt1>
        <a:srgbClr val="FFFFFF"/>
      </a:lt1>
      <a:dk2>
        <a:srgbClr val="3A3A3A"/>
      </a:dk2>
      <a:lt2>
        <a:srgbClr val="E7E6E6"/>
      </a:lt2>
      <a:accent1>
        <a:srgbClr val="632423"/>
      </a:accent1>
      <a:accent2>
        <a:srgbClr val="B51200"/>
      </a:accent2>
      <a:accent3>
        <a:srgbClr val="FD1B17"/>
      </a:accent3>
      <a:accent4>
        <a:srgbClr val="F9EBE5"/>
      </a:accent4>
      <a:accent5>
        <a:srgbClr val="03C9C6"/>
      </a:accent5>
      <a:accent6>
        <a:srgbClr val="01B9D1"/>
      </a:accent6>
      <a:hlink>
        <a:srgbClr val="0563C1"/>
      </a:hlink>
      <a:folHlink>
        <a:srgbClr val="954F72"/>
      </a:folHlink>
    </a:clrScheme>
    <a:fontScheme name="Custom 76">
      <a:majorFont>
        <a:latin typeface="Bahnschrif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580736_win32_kb_v3" id="{D7A3E551-3D61-4CA5-934F-4DAFCF7401BD}" vid="{D7B46FAE-2643-4A5F-85EB-71F421ADCF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49627-BF3F-409F-AD52-1B30DD7AB3C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1AE3212-FDDD-4F52-95D5-3CE5C732A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012FD6-30D8-4E7C-9A54-1D40EC16B1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2f988bf-86f1-41af-91ab-2d7cd011db47}" enabled="0" method="" siteId="{72f988bf-86f1-41af-91ab-2d7cd011db4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424</Words>
  <Application>Microsoft Office PowerPoint</Application>
  <PresentationFormat>Widescreen</PresentationFormat>
  <Paragraphs>124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Custom</vt:lpstr>
      <vt:lpstr>Աշխարհահռչակ մարզիկները Նանե Պլուզյան</vt:lpstr>
      <vt:lpstr>Նպատակ</vt:lpstr>
      <vt:lpstr>Սերենա Ուիլյամսի կյանքն ու կարիերան</vt:lpstr>
      <vt:lpstr>Կենսագրություն</vt:lpstr>
      <vt:lpstr>Սերենա Ուլիամսի Կարիերայի ձեռքբերումները</vt:lpstr>
      <vt:lpstr>Հետաքրքիր փաստեր</vt:lpstr>
      <vt:lpstr>Ալեքսիս Օհանյան</vt:lpstr>
      <vt:lpstr>Ռաֆայել Նադալ</vt:lpstr>
      <vt:lpstr>Կենսագրություն</vt:lpstr>
      <vt:lpstr>Կենսագրություն</vt:lpstr>
      <vt:lpstr>Հետաքրքիր Փաստեր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378</cp:revision>
  <dcterms:created xsi:type="dcterms:W3CDTF">2024-10-05T11:38:50Z</dcterms:created>
  <dcterms:modified xsi:type="dcterms:W3CDTF">2024-11-21T12:55:41Z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etDate">
    <vt:lpwstr>2022-05-03T19:17:58Z</vt:lpwstr>
  </property>
  <property fmtid="{D5CDD505-2E9C-101B-9397-08002B2CF9AE}" pid="5" name="MSIP_Label_f42aa342-8706-4288-bd11-ebb85995028c_Method">
    <vt:lpwstr>Standard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ActionId">
    <vt:lpwstr>25d63fd1-0370-4d03-a1c2-b2f22483dbaf</vt:lpwstr>
  </property>
  <property fmtid="{D5CDD505-2E9C-101B-9397-08002B2CF9AE}" pid="9" name="MSIP_Label_f42aa342-8706-4288-bd11-ebb85995028c_ContentBits">
    <vt:lpwstr>0</vt:lpwstr>
  </property>
  <property fmtid="{D5CDD505-2E9C-101B-9397-08002B2CF9AE}" pid="10" name="MediaServiceImageTags">
    <vt:lpwstr/>
  </property>
</Properties>
</file>